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fonts/font1.fntdata" ContentType="application/x-fontdata"/>
  <Override PartName="/ppt/fonts/font2.fntdata" ContentType="application/x-fontdata"/>
  <Override PartName="/ppt/fonts/font3.fntdata" ContentType="application/x-fontdata"/>
  <Override PartName="/ppt/fonts/font4.fntdata" ContentType="application/x-fontdata"/>
  <Override PartName="/ppt/fonts/font5.fntdata" ContentType="application/x-fontdata"/>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
  </p:notesMasterIdLst>
  <p:sldIdLst>
    <p:sldId id="257" r:id="rId3"/>
    <p:sldId id="259" r:id="rId5"/>
    <p:sldId id="333" r:id="rId6"/>
    <p:sldId id="364" r:id="rId7"/>
    <p:sldId id="365" r:id="rId8"/>
    <p:sldId id="366" r:id="rId9"/>
    <p:sldId id="291" r:id="rId10"/>
    <p:sldId id="476" r:id="rId11"/>
    <p:sldId id="447" r:id="rId12"/>
    <p:sldId id="448" r:id="rId13"/>
    <p:sldId id="480" r:id="rId14"/>
    <p:sldId id="500" r:id="rId15"/>
    <p:sldId id="336" r:id="rId16"/>
    <p:sldId id="346" r:id="rId17"/>
    <p:sldId id="337" r:id="rId18"/>
    <p:sldId id="410" r:id="rId19"/>
    <p:sldId id="347" r:id="rId20"/>
    <p:sldId id="350" r:id="rId21"/>
    <p:sldId id="409" r:id="rId22"/>
    <p:sldId id="389" r:id="rId23"/>
    <p:sldId id="338" r:id="rId24"/>
    <p:sldId id="351" r:id="rId25"/>
    <p:sldId id="390" r:id="rId26"/>
    <p:sldId id="339" r:id="rId27"/>
    <p:sldId id="496" r:id="rId28"/>
    <p:sldId id="340" r:id="rId29"/>
    <p:sldId id="445" r:id="rId30"/>
  </p:sldIdLst>
  <p:sldSz cx="12192000" cy="6858000"/>
  <p:notesSz cx="6858000" cy="9144000"/>
  <p:embeddedFontLst>
    <p:embeddedFont>
      <p:font typeface="微软雅黑" panose="020B0503020204020204" charset="-122"/>
      <p:regular r:id="rId34"/>
    </p:embeddedFont>
    <p:embeddedFont>
      <p:font typeface="等线" panose="02010600030101010101"/>
      <p:regular r:id="rId35"/>
      <p:bold r:id="rId36"/>
    </p:embeddedFont>
    <p:embeddedFont>
      <p:font typeface="等线" panose="02010600030101010101" pitchFamily="2" charset="-122"/>
      <p:regular r:id="rId37"/>
    </p:embeddedFont>
    <p:embeddedFont>
      <p:font typeface="仿宋_GB2312" panose="02010609030101010101" charset="-122"/>
      <p:regular r:id="rId38"/>
    </p:embeddedFont>
  </p:embeddedFont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3" autoAdjust="0"/>
    <p:restoredTop sz="94608" autoAdjust="0"/>
  </p:normalViewPr>
  <p:slideViewPr>
    <p:cSldViewPr snapToGrid="0">
      <p:cViewPr varScale="1">
        <p:scale>
          <a:sx n="108" d="100"/>
          <a:sy n="108" d="100"/>
        </p:scale>
        <p:origin x="678" y="120"/>
      </p:cViewPr>
      <p:guideLst/>
    </p:cSldViewPr>
  </p:slideViewPr>
  <p:notesTextViewPr>
    <p:cViewPr>
      <p:scale>
        <a:sx n="1" d="1"/>
        <a:sy n="1" d="1"/>
      </p:scale>
      <p:origin x="0" y="0"/>
    </p:cViewPr>
  </p:notesTextViewPr>
  <p:gridSpacing cx="72000" cy="720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8" Type="http://schemas.openxmlformats.org/officeDocument/2006/relationships/font" Target="fonts/font5.fntdata"/><Relationship Id="rId37" Type="http://schemas.openxmlformats.org/officeDocument/2006/relationships/font" Target="fonts/font4.fntdata"/><Relationship Id="rId36" Type="http://schemas.openxmlformats.org/officeDocument/2006/relationships/font" Target="fonts/font3.fntdata"/><Relationship Id="rId35" Type="http://schemas.openxmlformats.org/officeDocument/2006/relationships/font" Target="fonts/font2.fntdata"/><Relationship Id="rId34" Type="http://schemas.openxmlformats.org/officeDocument/2006/relationships/font" Target="fonts/font1.fntdata"/><Relationship Id="rId33" Type="http://schemas.openxmlformats.org/officeDocument/2006/relationships/tableStyles" Target="tableStyles.xml"/><Relationship Id="rId32" Type="http://schemas.openxmlformats.org/officeDocument/2006/relationships/viewProps" Target="viewProps.xml"/><Relationship Id="rId31" Type="http://schemas.openxmlformats.org/officeDocument/2006/relationships/presProps" Target="presProps.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AD09BC8-07F5-404F-BEE1-F5E4626D6634}"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33B14A-456A-4813-9F5F-D323F4AC7049}"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4.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5.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6.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7795E90E-5776-4F8A-ACD8-F3C897C8876C}" type="slidenum">
              <a:rPr kumimoji="0" lang="zh-CN" altLang="en-US" sz="1200" b="0" i="0" u="none" strike="noStrike" kern="1200" cap="none" spc="0" normalizeH="0" baseline="0" noProof="0" smtClean="0">
                <a:ln>
                  <a:noFill/>
                </a:ln>
                <a:solidFill>
                  <a:prstClr val="black"/>
                </a:solidFill>
                <a:effectLst/>
                <a:uLnTx/>
                <a:uFillTx/>
                <a:latin typeface="等线" panose="02010600030101010101"/>
                <a:ea typeface="等线" panose="02010600030101010101" pitchFamily="2" charset="-122"/>
                <a:cs typeface="+mn-cs"/>
              </a:rPr>
            </a:fld>
            <a:endParaRPr kumimoji="0" lang="zh-CN" altLang="en-US" sz="1200" b="0" i="0" u="none" strike="noStrike" kern="1200" cap="none" spc="0" normalizeH="0" baseline="0" noProof="0">
              <a:ln>
                <a:noFill/>
              </a:ln>
              <a:solidFill>
                <a:prstClr val="black"/>
              </a:solidFill>
              <a:effectLst/>
              <a:uLnTx/>
              <a:uFillTx/>
              <a:latin typeface="等线" panose="02010600030101010101"/>
              <a:ea typeface="等线" panose="02010600030101010101" pitchFamily="2" charset="-122"/>
              <a:cs typeface="+mn-cs"/>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7795E90E-5776-4F8A-ACD8-F3C897C8876C}" type="slidenum">
              <a:rPr kumimoji="0" lang="zh-CN" altLang="en-US" sz="1200" b="0" i="0" u="none" strike="noStrike" kern="1200" cap="none" spc="0" normalizeH="0" baseline="0" noProof="0" smtClean="0">
                <a:ln>
                  <a:noFill/>
                </a:ln>
                <a:solidFill>
                  <a:prstClr val="black"/>
                </a:solidFill>
                <a:effectLst/>
                <a:uLnTx/>
                <a:uFillTx/>
                <a:latin typeface="等线" panose="02010600030101010101"/>
                <a:ea typeface="等线" panose="02010600030101010101" pitchFamily="2" charset="-122"/>
                <a:cs typeface="+mn-cs"/>
              </a:rPr>
            </a:fld>
            <a:endParaRPr kumimoji="0" lang="zh-CN" altLang="en-US" sz="1200" b="0" i="0" u="none" strike="noStrike" kern="1200" cap="none" spc="0" normalizeH="0" baseline="0" noProof="0">
              <a:ln>
                <a:noFill/>
              </a:ln>
              <a:solidFill>
                <a:prstClr val="black"/>
              </a:solidFill>
              <a:effectLst/>
              <a:uLnTx/>
              <a:uFillTx/>
              <a:latin typeface="等线" panose="02010600030101010101"/>
              <a:ea typeface="等线" panose="02010600030101010101" pitchFamily="2" charset="-122"/>
              <a:cs typeface="+mn-cs"/>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6056AEA0-7C88-4F01-AFAF-0CDD97ADC74B}" type="slidenum">
              <a:rPr kumimoji="0" lang="zh-CN" altLang="en-US" sz="1200" b="0" i="0" u="none" strike="noStrike" kern="1200" cap="none" spc="0" normalizeH="0" baseline="0" noProof="0" smtClean="0">
                <a:ln>
                  <a:noFill/>
                </a:ln>
                <a:solidFill>
                  <a:prstClr val="black"/>
                </a:solidFill>
                <a:effectLst/>
                <a:uLnTx/>
                <a:uFillTx/>
                <a:latin typeface="等线" panose="02010600030101010101"/>
                <a:ea typeface="等线" panose="02010600030101010101" pitchFamily="2" charset="-122"/>
                <a:cs typeface="+mn-cs"/>
              </a:rPr>
            </a:fld>
            <a:endParaRPr kumimoji="0" lang="zh-CN" altLang="en-US" sz="1200" b="0" i="0" u="none" strike="noStrike" kern="1200" cap="none" spc="0" normalizeH="0" baseline="0" noProof="0">
              <a:ln>
                <a:noFill/>
              </a:ln>
              <a:solidFill>
                <a:prstClr val="black"/>
              </a:solidFill>
              <a:effectLst/>
              <a:uLnTx/>
              <a:uFillTx/>
              <a:latin typeface="等线" panose="02010600030101010101"/>
              <a:ea typeface="等线" panose="02010600030101010101" pitchFamily="2" charset="-122"/>
              <a:cs typeface="+mn-cs"/>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7795E90E-5776-4F8A-ACD8-F3C897C8876C}" type="slidenum">
              <a:rPr kumimoji="0" lang="zh-CN" altLang="en-US" sz="1200" b="0" i="0" u="none" strike="noStrike" kern="1200" cap="none" spc="0" normalizeH="0" baseline="0" noProof="0" smtClean="0">
                <a:ln>
                  <a:noFill/>
                </a:ln>
                <a:solidFill>
                  <a:prstClr val="black"/>
                </a:solidFill>
                <a:effectLst/>
                <a:uLnTx/>
                <a:uFillTx/>
                <a:latin typeface="等线" panose="02010600030101010101"/>
                <a:ea typeface="等线" panose="02010600030101010101" pitchFamily="2" charset="-122"/>
                <a:cs typeface="+mn-cs"/>
              </a:rPr>
            </a:fld>
            <a:endParaRPr kumimoji="0" lang="zh-CN" altLang="en-US" sz="1200" b="0" i="0" u="none" strike="noStrike" kern="1200" cap="none" spc="0" normalizeH="0" baseline="0" noProof="0">
              <a:ln>
                <a:noFill/>
              </a:ln>
              <a:solidFill>
                <a:prstClr val="black"/>
              </a:solidFill>
              <a:effectLst/>
              <a:uLnTx/>
              <a:uFillTx/>
              <a:latin typeface="等线" panose="02010600030101010101"/>
              <a:ea typeface="等线" panose="02010600030101010101" pitchFamily="2" charset="-122"/>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7795E90E-5776-4F8A-ACD8-F3C897C8876C}" type="slidenum">
              <a:rPr kumimoji="0" lang="zh-CN" altLang="en-US" sz="1200" b="0" i="0" u="none" strike="noStrike" kern="1200" cap="none" spc="0" normalizeH="0" baseline="0" noProof="0" smtClean="0">
                <a:ln>
                  <a:noFill/>
                </a:ln>
                <a:solidFill>
                  <a:prstClr val="black"/>
                </a:solidFill>
                <a:effectLst/>
                <a:uLnTx/>
                <a:uFillTx/>
                <a:latin typeface="等线" panose="02010600030101010101"/>
                <a:ea typeface="等线" panose="02010600030101010101" pitchFamily="2" charset="-122"/>
                <a:cs typeface="+mn-cs"/>
              </a:rPr>
            </a:fld>
            <a:endParaRPr kumimoji="0" lang="zh-CN" altLang="en-US" sz="1200" b="0" i="0" u="none" strike="noStrike" kern="1200" cap="none" spc="0" normalizeH="0" baseline="0" noProof="0">
              <a:ln>
                <a:noFill/>
              </a:ln>
              <a:solidFill>
                <a:prstClr val="black"/>
              </a:solidFill>
              <a:effectLst/>
              <a:uLnTx/>
              <a:uFillTx/>
              <a:latin typeface="等线" panose="02010600030101010101"/>
              <a:ea typeface="等线" panose="02010600030101010101" pitchFamily="2" charset="-122"/>
              <a:cs typeface="+mn-cs"/>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7795E90E-5776-4F8A-ACD8-F3C897C8876C}" type="slidenum">
              <a:rPr kumimoji="0" lang="zh-CN" altLang="en-US" sz="1200" b="0" i="0" u="none" strike="noStrike" kern="1200" cap="none" spc="0" normalizeH="0" baseline="0" noProof="0" smtClean="0">
                <a:ln>
                  <a:noFill/>
                </a:ln>
                <a:solidFill>
                  <a:prstClr val="black"/>
                </a:solidFill>
                <a:effectLst/>
                <a:uLnTx/>
                <a:uFillTx/>
                <a:latin typeface="等线" panose="02010600030101010101"/>
                <a:ea typeface="等线" panose="02010600030101010101" pitchFamily="2" charset="-122"/>
                <a:cs typeface="+mn-cs"/>
              </a:rPr>
            </a:fld>
            <a:endParaRPr kumimoji="0" lang="zh-CN" altLang="en-US" sz="1200" b="0" i="0" u="none" strike="noStrike" kern="1200" cap="none" spc="0" normalizeH="0" baseline="0" noProof="0">
              <a:ln>
                <a:noFill/>
              </a:ln>
              <a:solidFill>
                <a:prstClr val="black"/>
              </a:solidFill>
              <a:effectLst/>
              <a:uLnTx/>
              <a:uFillTx/>
              <a:latin typeface="等线" panose="02010600030101010101"/>
              <a:ea typeface="等线" panose="02010600030101010101" pitchFamily="2" charset="-122"/>
              <a:cs typeface="+mn-cs"/>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6056AEA0-7C88-4F01-AFAF-0CDD97ADC74B}" type="slidenum">
              <a:rPr kumimoji="0" lang="zh-CN" altLang="en-US" sz="1200" b="0" i="0" u="none" strike="noStrike" kern="1200" cap="none" spc="0" normalizeH="0" baseline="0" noProof="0" smtClean="0">
                <a:ln>
                  <a:noFill/>
                </a:ln>
                <a:solidFill>
                  <a:prstClr val="black"/>
                </a:solidFill>
                <a:effectLst/>
                <a:uLnTx/>
                <a:uFillTx/>
                <a:latin typeface="等线" panose="02010600030101010101"/>
                <a:ea typeface="等线" panose="02010600030101010101" pitchFamily="2" charset="-122"/>
                <a:cs typeface="+mn-cs"/>
              </a:rPr>
            </a:fld>
            <a:endParaRPr kumimoji="0" lang="zh-CN" altLang="en-US" sz="1200" b="0" i="0" u="none" strike="noStrike" kern="1200" cap="none" spc="0" normalizeH="0" baseline="0" noProof="0">
              <a:ln>
                <a:noFill/>
              </a:ln>
              <a:solidFill>
                <a:prstClr val="black"/>
              </a:solidFill>
              <a:effectLst/>
              <a:uLnTx/>
              <a:uFillTx/>
              <a:latin typeface="等线" panose="02010600030101010101"/>
              <a:ea typeface="等线" panose="02010600030101010101" pitchFamily="2" charset="-122"/>
              <a:cs typeface="+mn-cs"/>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7795E90E-5776-4F8A-ACD8-F3C897C8876C}" type="slidenum">
              <a:rPr kumimoji="0" lang="zh-CN" altLang="en-US" sz="1200" b="0" i="0" u="none" strike="noStrike" kern="1200" cap="none" spc="0" normalizeH="0" baseline="0" noProof="0" smtClean="0">
                <a:ln>
                  <a:noFill/>
                </a:ln>
                <a:solidFill>
                  <a:prstClr val="black"/>
                </a:solidFill>
                <a:effectLst/>
                <a:uLnTx/>
                <a:uFillTx/>
                <a:latin typeface="等线" panose="02010600030101010101"/>
                <a:ea typeface="等线" panose="02010600030101010101" pitchFamily="2" charset="-122"/>
                <a:cs typeface="+mn-cs"/>
              </a:rPr>
            </a:fld>
            <a:endParaRPr kumimoji="0" lang="zh-CN" altLang="en-US" sz="1200" b="0" i="0" u="none" strike="noStrike" kern="1200" cap="none" spc="0" normalizeH="0" baseline="0" noProof="0">
              <a:ln>
                <a:noFill/>
              </a:ln>
              <a:solidFill>
                <a:prstClr val="black"/>
              </a:solidFill>
              <a:effectLst/>
              <a:uLnTx/>
              <a:uFillTx/>
              <a:latin typeface="等线" panose="02010600030101010101"/>
              <a:ea typeface="等线" panose="02010600030101010101" pitchFamily="2" charset="-122"/>
              <a:cs typeface="+mn-cs"/>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6056AEA0-7C88-4F01-AFAF-0CDD97ADC74B}" type="slidenum">
              <a:rPr kumimoji="0" lang="zh-CN" altLang="en-US" sz="1200" b="0" i="0" u="none" strike="noStrike" kern="1200" cap="none" spc="0" normalizeH="0" baseline="0" noProof="0" smtClean="0">
                <a:ln>
                  <a:noFill/>
                </a:ln>
                <a:solidFill>
                  <a:prstClr val="black"/>
                </a:solidFill>
                <a:effectLst/>
                <a:uLnTx/>
                <a:uFillTx/>
                <a:latin typeface="等线" panose="02010600030101010101"/>
                <a:ea typeface="等线" panose="02010600030101010101" pitchFamily="2" charset="-122"/>
                <a:cs typeface="+mn-cs"/>
              </a:rPr>
            </a:fld>
            <a:endParaRPr kumimoji="0" lang="zh-CN" altLang="en-US" sz="1200" b="0" i="0" u="none" strike="noStrike" kern="1200" cap="none" spc="0" normalizeH="0" baseline="0" noProof="0">
              <a:ln>
                <a:noFill/>
              </a:ln>
              <a:solidFill>
                <a:prstClr val="black"/>
              </a:solidFill>
              <a:effectLst/>
              <a:uLnTx/>
              <a:uFillTx/>
              <a:latin typeface="等线" panose="02010600030101010101"/>
              <a:ea typeface="等线" panose="02010600030101010101" pitchFamily="2" charset="-122"/>
              <a:cs typeface="+mn-cs"/>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7795E90E-5776-4F8A-ACD8-F3C897C8876C}" type="slidenum">
              <a:rPr kumimoji="0" lang="zh-CN" altLang="en-US" sz="1200" b="0" i="0" u="none" strike="noStrike" kern="1200" cap="none" spc="0" normalizeH="0" baseline="0" noProof="0" smtClean="0">
                <a:ln>
                  <a:noFill/>
                </a:ln>
                <a:solidFill>
                  <a:prstClr val="black"/>
                </a:solidFill>
                <a:effectLst/>
                <a:uLnTx/>
                <a:uFillTx/>
                <a:latin typeface="等线" panose="02010600030101010101"/>
                <a:ea typeface="等线" panose="02010600030101010101" pitchFamily="2" charset="-122"/>
                <a:cs typeface="+mn-cs"/>
              </a:rPr>
            </a:fld>
            <a:endParaRPr kumimoji="0" lang="zh-CN" altLang="en-US" sz="1200" b="0" i="0" u="none" strike="noStrike" kern="1200" cap="none" spc="0" normalizeH="0" baseline="0" noProof="0">
              <a:ln>
                <a:noFill/>
              </a:ln>
              <a:solidFill>
                <a:prstClr val="black"/>
              </a:solidFill>
              <a:effectLst/>
              <a:uLnTx/>
              <a:uFillTx/>
              <a:latin typeface="等线" panose="02010600030101010101"/>
              <a:ea typeface="等线" panose="02010600030101010101" pitchFamily="2" charset="-122"/>
              <a:cs typeface="+mn-cs"/>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6056AEA0-7C88-4F01-AFAF-0CDD97ADC74B}" type="slidenum">
              <a:rPr kumimoji="0" lang="zh-CN" altLang="en-US" sz="1200" b="0" i="0" u="none" strike="noStrike" kern="1200" cap="none" spc="0" normalizeH="0" baseline="0" noProof="0" smtClean="0">
                <a:ln>
                  <a:noFill/>
                </a:ln>
                <a:solidFill>
                  <a:prstClr val="black"/>
                </a:solidFill>
                <a:effectLst/>
                <a:uLnTx/>
                <a:uFillTx/>
                <a:latin typeface="等线" panose="02010600030101010101"/>
                <a:ea typeface="等线" panose="02010600030101010101" pitchFamily="2" charset="-122"/>
                <a:cs typeface="+mn-cs"/>
              </a:rPr>
            </a:fld>
            <a:endParaRPr kumimoji="0" lang="zh-CN" altLang="en-US" sz="1200" b="0" i="0" u="none" strike="noStrike" kern="1200" cap="none" spc="0" normalizeH="0" baseline="0" noProof="0">
              <a:ln>
                <a:noFill/>
              </a:ln>
              <a:solidFill>
                <a:prstClr val="black"/>
              </a:solidFill>
              <a:effectLst/>
              <a:uLnTx/>
              <a:uFillTx/>
              <a:latin typeface="等线" panose="02010600030101010101"/>
              <a:ea typeface="等线" panose="02010600030101010101" pitchFamily="2" charset="-122"/>
              <a:cs typeface="+mn-cs"/>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7795E90E-5776-4F8A-ACD8-F3C897C8876C}" type="slidenum">
              <a:rPr kumimoji="0" lang="zh-CN" altLang="en-US" sz="1200" b="0" i="0" u="none" strike="noStrike" kern="1200" cap="none" spc="0" normalizeH="0" baseline="0" noProof="0" smtClean="0">
                <a:ln>
                  <a:noFill/>
                </a:ln>
                <a:solidFill>
                  <a:prstClr val="black"/>
                </a:solidFill>
                <a:effectLst/>
                <a:uLnTx/>
                <a:uFillTx/>
                <a:latin typeface="等线" panose="02010600030101010101"/>
                <a:ea typeface="等线" panose="02010600030101010101" pitchFamily="2" charset="-122"/>
                <a:cs typeface="+mn-cs"/>
              </a:rPr>
            </a:fld>
            <a:endParaRPr kumimoji="0" lang="zh-CN" altLang="en-US" sz="1200" b="0" i="0" u="none" strike="noStrike" kern="1200" cap="none" spc="0" normalizeH="0" baseline="0" noProof="0">
              <a:ln>
                <a:noFill/>
              </a:ln>
              <a:solidFill>
                <a:prstClr val="black"/>
              </a:solidFill>
              <a:effectLst/>
              <a:uLnTx/>
              <a:uFillTx/>
              <a:latin typeface="等线" panose="02010600030101010101"/>
              <a:ea typeface="等线" panose="02010600030101010101" pitchFamily="2" charset="-122"/>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pic>
        <p:nvPicPr>
          <p:cNvPr id="4" name="图片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标题幻灯片">
    <p:spTree>
      <p:nvGrpSpPr>
        <p:cNvPr id="1" name=""/>
        <p:cNvGrpSpPr/>
        <p:nvPr/>
      </p:nvGrpSpPr>
      <p:grpSpPr>
        <a:xfrm>
          <a:off x="0" y="0"/>
          <a:ext cx="0" cy="0"/>
          <a:chOff x="0" y="0"/>
          <a:chExt cx="0" cy="0"/>
        </a:xfrm>
      </p:grpSpPr>
      <p:pic>
        <p:nvPicPr>
          <p:cNvPr id="3" name="图片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pic>
        <p:nvPicPr>
          <p:cNvPr id="3" name="图片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flipV="1">
            <a:off x="0" y="0"/>
            <a:ext cx="12192000" cy="6858000"/>
          </a:xfrm>
          <a:prstGeom prst="rect">
            <a:avLst/>
          </a:prstGeom>
        </p:spPr>
      </p:pic>
      <p:sp>
        <p:nvSpPr>
          <p:cNvPr id="5" name="文本框 4"/>
          <p:cNvSpPr txBox="1"/>
          <p:nvPr userDrawn="1"/>
        </p:nvSpPr>
        <p:spPr>
          <a:xfrm>
            <a:off x="4157006" y="250561"/>
            <a:ext cx="3877985" cy="646331"/>
          </a:xfrm>
          <a:prstGeom prst="rect">
            <a:avLst/>
          </a:prstGeom>
          <a:noFill/>
        </p:spPr>
        <p:txBody>
          <a:bodyPr wrap="none" rtlCol="0">
            <a:spAutoFit/>
          </a:bodyPr>
          <a:lstStyle/>
          <a:p>
            <a:pPr algn="ctr"/>
            <a:r>
              <a:rPr lang="zh-CN" altLang="en-US" sz="3600" b="1" dirty="0">
                <a:solidFill>
                  <a:schemeClr val="accent1"/>
                </a:solidFill>
                <a:cs typeface="+mn-ea"/>
                <a:sym typeface="+mn-lt"/>
              </a:rPr>
              <a:t>添加页面标题内容</a:t>
            </a:r>
            <a:endParaRPr lang="zh-CN" altLang="en-US" sz="3600" b="1" dirty="0">
              <a:solidFill>
                <a:schemeClr val="accent1"/>
              </a:solidFill>
              <a:cs typeface="+mn-ea"/>
              <a:sym typeface="+mn-lt"/>
            </a:endParaRPr>
          </a:p>
        </p:txBody>
      </p:sp>
      <p:sp>
        <p:nvSpPr>
          <p:cNvPr id="6" name="矩形 5"/>
          <p:cNvSpPr/>
          <p:nvPr userDrawn="1"/>
        </p:nvSpPr>
        <p:spPr>
          <a:xfrm>
            <a:off x="2288853" y="855736"/>
            <a:ext cx="7614294" cy="600164"/>
          </a:xfrm>
          <a:prstGeom prst="rect">
            <a:avLst/>
          </a:prstGeom>
        </p:spPr>
        <p:txBody>
          <a:bodyPr wrap="square">
            <a:spAutoFit/>
          </a:bodyPr>
          <a:lstStyle/>
          <a:p>
            <a:pPr algn="ctr"/>
            <a:r>
              <a:rPr lang="zh-CN" altLang="en-US" sz="1100" dirty="0">
                <a:solidFill>
                  <a:schemeClr val="bg2">
                    <a:lumMod val="75000"/>
                  </a:schemeClr>
                </a:solidFill>
                <a:cs typeface="+mn-ea"/>
                <a:sym typeface="+mn-lt"/>
              </a:rPr>
              <a:t>Loem ipsum dolor sameman tanam casectetur adipiscing elit tamam dalam qoue sampe. dolor sameman tanam casectetur adipiscing elit tamam dalam qoue sampe. </a:t>
            </a:r>
            <a:endParaRPr lang="zh-CN" altLang="en-US" sz="1100" dirty="0">
              <a:solidFill>
                <a:schemeClr val="bg2">
                  <a:lumMod val="75000"/>
                </a:schemeClr>
              </a:solidFill>
              <a:cs typeface="+mn-ea"/>
              <a:sym typeface="+mn-lt"/>
            </a:endParaRPr>
          </a:p>
          <a:p>
            <a:pPr algn="ctr"/>
            <a:endParaRPr lang="zh-CN" altLang="en-US" sz="1100" dirty="0">
              <a:solidFill>
                <a:schemeClr val="bg2">
                  <a:lumMod val="75000"/>
                </a:schemeClr>
              </a:solidFill>
              <a:cs typeface="+mn-ea"/>
              <a:sym typeface="+mn-lt"/>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通用模版-有副标题">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1009904" y="321497"/>
            <a:ext cx="11261650" cy="472118"/>
          </a:xfrm>
        </p:spPr>
        <p:txBody>
          <a:bodyPr>
            <a:normAutofit/>
          </a:bodyPr>
          <a:lstStyle>
            <a:lvl1pPr>
              <a:defRPr sz="2400" b="1" i="0">
                <a:solidFill>
                  <a:srgbClr val="595757"/>
                </a:solidFill>
                <a:latin typeface="微软雅黑" panose="020B0503020204020204" charset="-122"/>
                <a:ea typeface="微软雅黑" panose="020B0503020204020204" charset="-122"/>
                <a:cs typeface="微软雅黑" panose="020B0503020204020204" charset="-122"/>
              </a:defRPr>
            </a:lvl1pPr>
          </a:lstStyle>
          <a:p>
            <a:r>
              <a:rPr lang="zh-CN" altLang="en-US" dirty="0"/>
              <a:t>单击此处编辑母版标题样式</a:t>
            </a:r>
            <a:endParaRPr lang="zh-CN" altLang="en-US" dirty="0"/>
          </a:p>
        </p:txBody>
      </p:sp>
      <p:sp>
        <p:nvSpPr>
          <p:cNvPr id="8" name="副标题 2"/>
          <p:cNvSpPr>
            <a:spLocks noGrp="1"/>
          </p:cNvSpPr>
          <p:nvPr>
            <p:ph type="subTitle" idx="1"/>
          </p:nvPr>
        </p:nvSpPr>
        <p:spPr>
          <a:xfrm>
            <a:off x="444795" y="1422363"/>
            <a:ext cx="11261651" cy="4925273"/>
          </a:xfrm>
        </p:spPr>
        <p:txBody>
          <a:bodyPr>
            <a:normAutofit/>
          </a:bodyPr>
          <a:lstStyle>
            <a:lvl1pPr marL="0" indent="0" algn="l">
              <a:buNone/>
              <a:defRPr sz="1800" b="0" i="0">
                <a:solidFill>
                  <a:srgbClr val="595757">
                    <a:alpha val="50000"/>
                  </a:srgbClr>
                </a:solidFill>
                <a:latin typeface="微软雅黑" panose="020B0503020204020204" charset="-122"/>
                <a:ea typeface="微软雅黑" panose="020B0503020204020204" charset="-122"/>
                <a:cs typeface="微软雅黑" panose="020B0503020204020204" charset="-122"/>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dirty="0"/>
          </a:p>
        </p:txBody>
      </p:sp>
      <p:pic>
        <p:nvPicPr>
          <p:cNvPr id="6" name="图片 5" descr="图片包含 游戏机, 标志, 停止, 交通&#10;&#10;描述已自动生成"/>
          <p:cNvPicPr>
            <a:picLocks noChangeAspect="1"/>
          </p:cNvPicPr>
          <p:nvPr userDrawn="1"/>
        </p:nvPicPr>
        <p:blipFill>
          <a:blip r:embed="rId3" cstate="print"/>
          <a:stretch>
            <a:fillRect/>
          </a:stretch>
        </p:blipFill>
        <p:spPr>
          <a:xfrm>
            <a:off x="422251" y="6306071"/>
            <a:ext cx="1175306" cy="543679"/>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5" Type="http://schemas.openxmlformats.org/officeDocument/2006/relationships/theme" Target="../theme/theme1.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A7891A-55CC-4120-842E-9EFD23CD2274}"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BB8460-A3A7-4F6D-AC69-897ED1A14C2A}"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5" Type="http://schemas.openxmlformats.org/officeDocument/2006/relationships/notesSlide" Target="../notesSlides/notesSlide1.xml"/><Relationship Id="rId4" Type="http://schemas.openxmlformats.org/officeDocument/2006/relationships/slideLayout" Target="../slideLayouts/slideLayout1.xml"/><Relationship Id="rId3" Type="http://schemas.openxmlformats.org/officeDocument/2006/relationships/image" Target="../media/image5.png"/><Relationship Id="rId2" Type="http://schemas.microsoft.com/office/2007/relationships/media" Target="file:///F:\&#20132;&#26131;&#35774;&#35745;\2017\&#32972;&#26223;&#38899;&#20048;\001.PPT&#32972;&#26223;&#38899;&#20048;------&#36731;&#24555;.mp3" TargetMode="External"/><Relationship Id="rId1" Type="http://schemas.openxmlformats.org/officeDocument/2006/relationships/audio" Target="file:///F:\&#20132;&#26131;&#35774;&#35745;\2017\&#32972;&#26223;&#38899;&#20048;\001.PPT&#32972;&#26223;&#38899;&#20048;------&#36731;&#24555;.mp3"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hyperlink" Target="&#38468;&#20214;1%20&#20225;&#19994;&#20837;&#27744;&#30003;&#35831;&#34920;.docx" TargetMode="Externa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5" Type="http://schemas.openxmlformats.org/officeDocument/2006/relationships/notesSlide" Target="../notesSlides/notesSlide4.xml"/><Relationship Id="rId4" Type="http://schemas.openxmlformats.org/officeDocument/2006/relationships/slideLayout" Target="../slideLayouts/slideLayout2.xml"/><Relationship Id="rId3" Type="http://schemas.openxmlformats.org/officeDocument/2006/relationships/tags" Target="../tags/tag1.xml"/><Relationship Id="rId2" Type="http://schemas.openxmlformats.org/officeDocument/2006/relationships/slide" Target="slide9.xml"/><Relationship Id="rId1" Type="http://schemas.openxmlformats.org/officeDocument/2006/relationships/slide" Target="slide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nvSpPr>
        <p:spPr>
          <a:xfrm>
            <a:off x="2275837" y="1204127"/>
            <a:ext cx="7040880" cy="1938020"/>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6000" b="1" i="0" u="none" strike="noStrike" kern="1200" cap="none" spc="0" normalizeH="0" baseline="0" noProof="0" dirty="0">
                <a:ln>
                  <a:noFill/>
                </a:ln>
                <a:solidFill>
                  <a:srgbClr val="013365"/>
                </a:solidFill>
                <a:effectLst/>
                <a:uLnTx/>
                <a:uFillTx/>
                <a:latin typeface="Arial" panose="020B0604020202020204"/>
                <a:ea typeface="微软雅黑" panose="020B0503020204020204" charset="-122"/>
                <a:cs typeface="+mn-ea"/>
                <a:sym typeface="+mn-lt"/>
              </a:rPr>
              <a:t>福建省商贸贷外贸贷</a:t>
            </a:r>
            <a:endParaRPr kumimoji="0" lang="zh-CN" altLang="en-US" sz="6000" b="1" i="0" u="none" strike="noStrike" kern="1200" cap="none" spc="0" normalizeH="0" baseline="0" noProof="0" dirty="0">
              <a:ln>
                <a:noFill/>
              </a:ln>
              <a:solidFill>
                <a:srgbClr val="013365"/>
              </a:solidFill>
              <a:effectLst/>
              <a:uLnTx/>
              <a:uFillTx/>
              <a:latin typeface="Arial" panose="020B0604020202020204"/>
              <a:ea typeface="微软雅黑" panose="020B0503020204020204" charset="-122"/>
              <a:cs typeface="+mn-ea"/>
              <a:sym typeface="+mn-lt"/>
            </a:endParaRPr>
          </a:p>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6000" b="1" i="0" u="none" strike="noStrike" kern="1200" cap="none" spc="0" normalizeH="0" baseline="0" noProof="0" dirty="0">
                <a:ln>
                  <a:noFill/>
                </a:ln>
                <a:solidFill>
                  <a:srgbClr val="013365"/>
                </a:solidFill>
                <a:effectLst/>
                <a:uLnTx/>
                <a:uFillTx/>
                <a:latin typeface="Arial" panose="020B0604020202020204"/>
                <a:ea typeface="微软雅黑" panose="020B0503020204020204" charset="-122"/>
                <a:cs typeface="+mn-ea"/>
                <a:sym typeface="+mn-lt"/>
              </a:rPr>
              <a:t>政策介绍</a:t>
            </a:r>
            <a:endParaRPr kumimoji="0" lang="en-US" altLang="zh-CN" sz="6000" b="1" i="0" u="none" strike="noStrike" kern="1200" cap="none" spc="0" normalizeH="0" baseline="0" noProof="0" dirty="0">
              <a:ln>
                <a:noFill/>
              </a:ln>
              <a:solidFill>
                <a:srgbClr val="013365"/>
              </a:solidFill>
              <a:effectLst/>
              <a:uLnTx/>
              <a:uFillTx/>
              <a:latin typeface="Arial" panose="020B0604020202020204"/>
              <a:ea typeface="微软雅黑" panose="020B0503020204020204" charset="-122"/>
              <a:cs typeface="+mn-ea"/>
              <a:sym typeface="+mn-lt"/>
            </a:endParaRPr>
          </a:p>
        </p:txBody>
      </p:sp>
      <p:sp>
        <p:nvSpPr>
          <p:cNvPr id="11" name="矩形 10"/>
          <p:cNvSpPr/>
          <p:nvPr/>
        </p:nvSpPr>
        <p:spPr>
          <a:xfrm>
            <a:off x="2520315" y="3463290"/>
            <a:ext cx="6795770" cy="16637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230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ea"/>
                <a:sym typeface="+mn-lt"/>
              </a:rPr>
              <a:t>福建省商务厅财务处    薛从彬</a:t>
            </a:r>
            <a:endParaRPr kumimoji="0" lang="zh-CN" altLang="en-US" sz="230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ea"/>
              <a:sym typeface="+mn-lt"/>
            </a:endParaRPr>
          </a:p>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230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ea"/>
              <a:sym typeface="+mn-lt"/>
            </a:endParaRPr>
          </a:p>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230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ea"/>
                <a:sym typeface="+mn-lt"/>
              </a:rPr>
              <a:t>电话：</a:t>
            </a:r>
            <a:r>
              <a:rPr kumimoji="0" lang="en-US" altLang="zh-CN" sz="230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ea"/>
                <a:sym typeface="+mn-lt"/>
              </a:rPr>
              <a:t>0591-87303263</a:t>
            </a:r>
            <a:endParaRPr kumimoji="0" lang="en-US" altLang="zh-CN" sz="230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ea"/>
              <a:sym typeface="+mn-lt"/>
            </a:endParaRPr>
          </a:p>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230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ea"/>
                <a:sym typeface="+mn-lt"/>
              </a:rPr>
              <a:t>邮箱：</a:t>
            </a:r>
            <a:r>
              <a:rPr kumimoji="0" lang="en-US" altLang="zh-CN" sz="230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ea"/>
                <a:sym typeface="+mn-lt"/>
              </a:rPr>
              <a:t>xuecongbin@163.com</a:t>
            </a:r>
            <a:endParaRPr kumimoji="0" lang="en-US" altLang="zh-CN" sz="230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ea"/>
              <a:sym typeface="+mn-lt"/>
            </a:endParaRPr>
          </a:p>
        </p:txBody>
      </p:sp>
      <p:pic>
        <p:nvPicPr>
          <p:cNvPr id="12" name="001.PPT背景音乐------轻快">
            <a:hlinkClick r:id="" action="ppaction://media"/>
          </p:cNvPr>
          <p:cNvPicPr>
            <a:picLocks noChangeAspect="1"/>
          </p:cNvPicPr>
          <p:nvPr>
            <a:audioFile r:link="rId1"/>
            <p:extLst>
              <p:ext uri="{DAA4B4D4-6D71-4841-9C94-3DE7FCFB9230}">
                <p14:media xmlns:p14="http://schemas.microsoft.com/office/powerpoint/2010/main" r:link="rId2"/>
              </p:ext>
            </p:extLst>
          </p:nvPr>
        </p:nvPicPr>
        <p:blipFill>
          <a:blip r:embed="rId3"/>
          <a:stretch>
            <a:fillRect/>
          </a:stretch>
        </p:blipFill>
        <p:spPr>
          <a:xfrm>
            <a:off x="11589204" y="-925285"/>
            <a:ext cx="609600" cy="60960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iterate type="lt">
                                    <p:tmPct val="10000"/>
                                  </p:iterate>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par>
                          <p:cTn id="10" fill="hold">
                            <p:stCondLst>
                              <p:cond delay="1100"/>
                            </p:stCondLst>
                            <p:childTnLst>
                              <p:par>
                                <p:cTn id="11" presetID="53" presetClass="entr" presetSubtype="16" fill="hold" grpId="0" nodeType="after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p:cTn id="13" dur="500" fill="hold"/>
                                        <p:tgtEl>
                                          <p:spTgt spid="11"/>
                                        </p:tgtEl>
                                        <p:attrNameLst>
                                          <p:attrName>ppt_w</p:attrName>
                                        </p:attrNameLst>
                                      </p:cBhvr>
                                      <p:tavLst>
                                        <p:tav tm="0">
                                          <p:val>
                                            <p:fltVal val="0"/>
                                          </p:val>
                                        </p:tav>
                                        <p:tav tm="100000">
                                          <p:val>
                                            <p:strVal val="#ppt_w"/>
                                          </p:val>
                                        </p:tav>
                                      </p:tavLst>
                                    </p:anim>
                                    <p:anim calcmode="lin" valueType="num">
                                      <p:cBhvr>
                                        <p:cTn id="14" dur="500" fill="hold"/>
                                        <p:tgtEl>
                                          <p:spTgt spid="11"/>
                                        </p:tgtEl>
                                        <p:attrNameLst>
                                          <p:attrName>ppt_h</p:attrName>
                                        </p:attrNameLst>
                                      </p:cBhvr>
                                      <p:tavLst>
                                        <p:tav tm="0">
                                          <p:val>
                                            <p:fltVal val="0"/>
                                          </p:val>
                                        </p:tav>
                                        <p:tav tm="100000">
                                          <p:val>
                                            <p:strVal val="#ppt_h"/>
                                          </p:val>
                                        </p:tav>
                                      </p:tavLst>
                                    </p:anim>
                                    <p:animEffect transition="in" filter="fade">
                                      <p:cBhvr>
                                        <p:cTn id="15"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audio>
              <p:cMediaNode vol="80000" numSld="999" showWhenStopped="0">
                <p:cTn id="16" repeatCount="indefinite" fill="remove" display="0">
                  <p:stCondLst>
                    <p:cond delay="indefinite"/>
                  </p:stCondLst>
                  <p:endCondLst>
                    <p:cond evt="onStopAudio" delay="0">
                      <p:tgtEl>
                        <p:sldTgt/>
                      </p:tgtEl>
                    </p:cond>
                  </p:endCondLst>
                </p:cTn>
                <p:tgtEl>
                  <p:spTgt spid="12"/>
                </p:tgtEl>
              </p:cMediaNode>
            </p:audio>
          </p:childTnLst>
        </p:cTn>
      </p:par>
    </p:tnLst>
    <p:bldLst>
      <p:bldP spid="6" grpId="0"/>
      <p:bldP spid="11" grpId="0" bldLvl="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 name="文本框 17"/>
          <p:cNvSpPr txBox="1"/>
          <p:nvPr/>
        </p:nvSpPr>
        <p:spPr>
          <a:xfrm>
            <a:off x="6348095" y="367030"/>
            <a:ext cx="5292090" cy="521970"/>
          </a:xfrm>
          <a:prstGeom prst="rect">
            <a:avLst/>
          </a:prstGeom>
          <a:noFill/>
        </p:spPr>
        <p:txBody>
          <a:bodyPr wrap="square" rtlCol="0">
            <a:spAutoFit/>
          </a:bodyPr>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400" noProof="0" dirty="0">
                <a:ln>
                  <a:noFill/>
                </a:ln>
                <a:solidFill>
                  <a:srgbClr val="013365"/>
                </a:solidFill>
                <a:effectLst/>
                <a:uLnTx/>
                <a:uFillTx/>
                <a:latin typeface="Arial" panose="020B0604020202020204"/>
                <a:ea typeface="微软雅黑" panose="020B0503020204020204" charset="-122"/>
                <a:cs typeface="+mn-ea"/>
                <a:sym typeface="+mn-lt"/>
              </a:rPr>
              <a:t>《福建省商贸贷外贸贷实施暂行办法》</a:t>
            </a:r>
            <a:endParaRPr lang="zh-CN" altLang="en-US" sz="1400" noProof="0" dirty="0">
              <a:ln>
                <a:noFill/>
              </a:ln>
              <a:solidFill>
                <a:srgbClr val="013365"/>
              </a:solidFill>
              <a:effectLst/>
              <a:uLnTx/>
              <a:uFillTx/>
              <a:latin typeface="Arial" panose="020B0604020202020204"/>
              <a:ea typeface="微软雅黑" panose="020B0503020204020204" charset="-122"/>
              <a:cs typeface="+mn-ea"/>
              <a:sym typeface="+mn-lt"/>
            </a:endParaRPr>
          </a:p>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400" noProof="0" dirty="0">
                <a:ln>
                  <a:noFill/>
                </a:ln>
                <a:solidFill>
                  <a:srgbClr val="013365"/>
                </a:solidFill>
                <a:effectLst/>
                <a:uLnTx/>
                <a:uFillTx/>
                <a:latin typeface="Arial" panose="020B0604020202020204"/>
                <a:ea typeface="微软雅黑" panose="020B0503020204020204" charset="-122"/>
                <a:cs typeface="+mn-ea"/>
                <a:sym typeface="+mn-lt"/>
              </a:rPr>
              <a:t>政策解读</a:t>
            </a:r>
            <a:endParaRPr lang="zh-CN" altLang="en-US"/>
          </a:p>
        </p:txBody>
      </p:sp>
      <p:sp>
        <p:nvSpPr>
          <p:cNvPr id="6" name="文本框 5"/>
          <p:cNvSpPr txBox="1"/>
          <p:nvPr/>
        </p:nvSpPr>
        <p:spPr>
          <a:xfrm>
            <a:off x="4203700" y="602598"/>
            <a:ext cx="3840480" cy="829945"/>
          </a:xfrm>
          <a:prstGeom prst="rect">
            <a:avLst/>
          </a:prstGeom>
          <a:noFill/>
        </p:spPr>
        <p:txBody>
          <a:bodyPr wrap="none" rtlCol="0">
            <a:spAutoFit/>
          </a:bodyPr>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zh-CN" sz="4800" b="1" i="0" u="none" strike="noStrike" kern="1200" cap="none" spc="0" normalizeH="0" baseline="0" noProof="0" dirty="0">
                <a:ln>
                  <a:noFill/>
                </a:ln>
                <a:solidFill>
                  <a:srgbClr val="013365"/>
                </a:solidFill>
                <a:effectLst/>
                <a:uLnTx/>
                <a:uFillTx/>
                <a:latin typeface="Arial" panose="020B0604020202020204"/>
                <a:ea typeface="微软雅黑" panose="020B0503020204020204" charset="-122"/>
                <a:cs typeface="+mn-ea"/>
              </a:rPr>
              <a:t>风险补偿规定</a:t>
            </a:r>
            <a:endParaRPr kumimoji="0" lang="zh-CN" altLang="zh-CN" sz="4800" b="1" i="0" u="none" strike="noStrike" kern="1200" cap="none" spc="0" normalizeH="0" baseline="0" noProof="0" dirty="0">
              <a:ln>
                <a:noFill/>
              </a:ln>
              <a:solidFill>
                <a:srgbClr val="013365"/>
              </a:solidFill>
              <a:effectLst/>
              <a:uLnTx/>
              <a:uFillTx/>
              <a:latin typeface="Arial" panose="020B0604020202020204"/>
              <a:ea typeface="微软雅黑" panose="020B0503020204020204" charset="-122"/>
              <a:cs typeface="+mn-ea"/>
            </a:endParaRPr>
          </a:p>
        </p:txBody>
      </p:sp>
      <p:sp>
        <p:nvSpPr>
          <p:cNvPr id="2" name="文本框 1"/>
          <p:cNvSpPr txBox="1"/>
          <p:nvPr/>
        </p:nvSpPr>
        <p:spPr>
          <a:xfrm>
            <a:off x="1257935" y="1569720"/>
            <a:ext cx="9920605" cy="2861310"/>
          </a:xfrm>
          <a:prstGeom prst="rect">
            <a:avLst/>
          </a:prstGeom>
          <a:noFill/>
        </p:spPr>
        <p:txBody>
          <a:bodyPr wrap="square" rtlCol="0" anchor="t">
            <a:spAutoFit/>
          </a:bodyPr>
          <a:p>
            <a:pPr marL="0" marR="0" lvl="0" indent="0" algn="l" defTabSz="914400" rtl="0" eaLnBrk="1" fontAlgn="auto" latinLnBrk="0" hangingPunct="1">
              <a:lnSpc>
                <a:spcPct val="120000"/>
              </a:lnSpc>
              <a:spcBef>
                <a:spcPts val="0"/>
              </a:spcBef>
              <a:spcAft>
                <a:spcPts val="0"/>
              </a:spcAft>
              <a:buClrTx/>
              <a:buSzTx/>
              <a:buFontTx/>
              <a:buNone/>
              <a:defRPr/>
            </a:pPr>
            <a:r>
              <a:rPr lang="en-US" altLang="zh-CN" sz="3000" noProof="0">
                <a:ln>
                  <a:noFill/>
                </a:ln>
                <a:solidFill>
                  <a:srgbClr val="080808"/>
                </a:solidFill>
                <a:effectLst/>
                <a:uLnTx/>
                <a:uFillTx/>
                <a:latin typeface="Arial" panose="020B0604020202020204" pitchFamily="34" charset="0"/>
                <a:ea typeface="微软雅黑" panose="020B0503020204020204" charset="-122"/>
                <a:sym typeface="Arial" panose="020B0604020202020204" pitchFamily="34" charset="0"/>
              </a:rPr>
              <a:t>     </a:t>
            </a:r>
            <a:r>
              <a:rPr lang="zh-CN" altLang="en-US" sz="3000" noProof="0">
                <a:ln>
                  <a:noFill/>
                </a:ln>
                <a:solidFill>
                  <a:srgbClr val="080808"/>
                </a:solidFill>
                <a:effectLst/>
                <a:uLnTx/>
                <a:uFillTx/>
                <a:latin typeface="Arial" panose="020B0604020202020204" pitchFamily="34" charset="0"/>
                <a:ea typeface="微软雅黑" panose="020B0503020204020204" charset="-122"/>
                <a:sym typeface="Arial" panose="020B0604020202020204" pitchFamily="34" charset="0"/>
              </a:rPr>
              <a:t>金融机构违反国家法律法规造成的损失，资金池不予补偿。出现不良时，资金池的补偿范围为同一企业同一年度内不超过1000万元的商贸贷、外贸贷。同一企业出现多笔不良贷款时，资金池按纯信用贷款、出口信保保单融资、其他类贷款的顺序依次给予补偿。</a:t>
            </a:r>
            <a:endParaRPr lang="zh-CN" altLang="en-US" sz="30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íṡľíḍè-Rectangle 29"/>
          <p:cNvSpPr/>
          <p:nvPr/>
        </p:nvSpPr>
        <p:spPr>
          <a:xfrm>
            <a:off x="6347460" y="1490345"/>
            <a:ext cx="5448300" cy="4064000"/>
          </a:xfrm>
          <a:prstGeom prst="rect">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wrap="square" anchor="ctr" anchorCtr="1">
            <a:normAutofit lnSpcReduction="10000"/>
          </a:bodyPr>
          <a:p>
            <a:pPr marL="0" marR="0" lvl="0" indent="0" algn="l" defTabSz="914400" rtl="0" eaLnBrk="1" fontAlgn="auto" latinLnBrk="0" hangingPunct="1">
              <a:lnSpc>
                <a:spcPct val="120000"/>
              </a:lnSpc>
              <a:spcBef>
                <a:spcPts val="0"/>
              </a:spcBef>
              <a:spcAft>
                <a:spcPts val="0"/>
              </a:spcAft>
              <a:buClrTx/>
              <a:buSzTx/>
              <a:buFontTx/>
              <a:buNone/>
              <a:defRPr/>
            </a:pPr>
            <a:r>
              <a:rPr kumimoji="0" lang="zh-CN" altLang="en-US" sz="23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rPr>
              <a:t>升级主要体现：</a:t>
            </a:r>
            <a:endParaRPr kumimoji="0" lang="zh-CN" altLang="en-US" sz="23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endParaRPr>
          </a:p>
          <a:p>
            <a:pPr marL="0" marR="0" lvl="0" indent="0" algn="l" defTabSz="914400" rtl="0" eaLnBrk="1" fontAlgn="auto" latinLnBrk="0" hangingPunct="1">
              <a:lnSpc>
                <a:spcPct val="120000"/>
              </a:lnSpc>
              <a:spcBef>
                <a:spcPts val="0"/>
              </a:spcBef>
              <a:spcAft>
                <a:spcPts val="0"/>
              </a:spcAft>
              <a:buClrTx/>
              <a:buSzTx/>
              <a:buFontTx/>
              <a:buNone/>
              <a:defRPr/>
            </a:pPr>
            <a:r>
              <a:rPr kumimoji="0" lang="zh-CN" altLang="en-US" sz="23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rPr>
              <a:t>    1.以前是合作银行主导，现在依托金服云平台，是合作银行与中小微商贸、外贸企业双主导。</a:t>
            </a:r>
            <a:endParaRPr kumimoji="0" lang="zh-CN" altLang="en-US" sz="23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endParaRPr>
          </a:p>
          <a:p>
            <a:pPr marL="0" marR="0" lvl="0" indent="0" algn="l" defTabSz="914400" rtl="0" eaLnBrk="1" fontAlgn="auto" latinLnBrk="0" hangingPunct="1">
              <a:lnSpc>
                <a:spcPct val="120000"/>
              </a:lnSpc>
              <a:spcBef>
                <a:spcPts val="0"/>
              </a:spcBef>
              <a:spcAft>
                <a:spcPts val="0"/>
              </a:spcAft>
              <a:buClrTx/>
              <a:buSzTx/>
              <a:buFontTx/>
              <a:buNone/>
              <a:defRPr/>
            </a:pPr>
            <a:r>
              <a:rPr kumimoji="0" lang="zh-CN" altLang="en-US" sz="23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rPr>
              <a:t>    2.以前选择部分合作银行开展业务，现在是全开放，入驻金服云平台的银行均能参与。</a:t>
            </a:r>
            <a:endParaRPr kumimoji="0" lang="zh-CN" altLang="en-US" sz="23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endParaRPr>
          </a:p>
        </p:txBody>
      </p:sp>
      <p:sp>
        <p:nvSpPr>
          <p:cNvPr id="3" name="íṡľíḍè-Rectangle 27"/>
          <p:cNvSpPr/>
          <p:nvPr/>
        </p:nvSpPr>
        <p:spPr>
          <a:xfrm>
            <a:off x="998855" y="1494155"/>
            <a:ext cx="4898390" cy="4060190"/>
          </a:xfrm>
          <a:prstGeom prst="rect">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wrap="square" anchor="ctr" anchorCtr="1">
            <a:normAutofit/>
          </a:bodyPr>
          <a:p>
            <a:pPr marL="0" marR="0" lvl="0" indent="0" algn="l" defTabSz="914400" rtl="0" eaLnBrk="1" fontAlgn="auto" latinLnBrk="0" hangingPunct="1">
              <a:lnSpc>
                <a:spcPct val="120000"/>
              </a:lnSpc>
              <a:spcBef>
                <a:spcPts val="0"/>
              </a:spcBef>
              <a:spcAft>
                <a:spcPts val="0"/>
              </a:spcAft>
              <a:buClrTx/>
              <a:buSzTx/>
              <a:buFontTx/>
              <a:buNone/>
              <a:defRPr/>
            </a:pPr>
            <a:r>
              <a:rPr kumimoji="0" lang="zh-CN" altLang="en-US" sz="16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rPr>
              <a:t>  </a:t>
            </a:r>
            <a:r>
              <a:rPr kumimoji="0" lang="zh-CN" altLang="en-US" sz="23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rPr>
              <a:t>     是原有助保贷政策的延续和升级版。保留了原助保贷政策的风险分担功能。</a:t>
            </a:r>
            <a:endParaRPr kumimoji="0" lang="zh-CN" altLang="en-US" sz="23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endParaRPr>
          </a:p>
        </p:txBody>
      </p:sp>
      <p:sp>
        <p:nvSpPr>
          <p:cNvPr id="18" name="文本框 17"/>
          <p:cNvSpPr txBox="1"/>
          <p:nvPr/>
        </p:nvSpPr>
        <p:spPr>
          <a:xfrm>
            <a:off x="6348095" y="367030"/>
            <a:ext cx="5292090" cy="521970"/>
          </a:xfrm>
          <a:prstGeom prst="rect">
            <a:avLst/>
          </a:prstGeom>
          <a:noFill/>
        </p:spPr>
        <p:txBody>
          <a:bodyPr wrap="square" rtlCol="0">
            <a:spAutoFit/>
          </a:bodyPr>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400" noProof="0" dirty="0">
                <a:ln>
                  <a:noFill/>
                </a:ln>
                <a:solidFill>
                  <a:srgbClr val="013365"/>
                </a:solidFill>
                <a:effectLst/>
                <a:uLnTx/>
                <a:uFillTx/>
                <a:latin typeface="Arial" panose="020B0604020202020204"/>
                <a:ea typeface="微软雅黑" panose="020B0503020204020204" charset="-122"/>
                <a:cs typeface="+mn-ea"/>
                <a:sym typeface="+mn-lt"/>
              </a:rPr>
              <a:t>《福建省商贸贷外贸贷实施暂行办法》</a:t>
            </a:r>
            <a:endParaRPr lang="zh-CN" altLang="en-US" sz="1400" noProof="0" dirty="0">
              <a:ln>
                <a:noFill/>
              </a:ln>
              <a:solidFill>
                <a:srgbClr val="013365"/>
              </a:solidFill>
              <a:effectLst/>
              <a:uLnTx/>
              <a:uFillTx/>
              <a:latin typeface="Arial" panose="020B0604020202020204"/>
              <a:ea typeface="微软雅黑" panose="020B0503020204020204" charset="-122"/>
              <a:cs typeface="+mn-ea"/>
              <a:sym typeface="+mn-lt"/>
            </a:endParaRPr>
          </a:p>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400" noProof="0" dirty="0">
                <a:ln>
                  <a:noFill/>
                </a:ln>
                <a:solidFill>
                  <a:srgbClr val="013365"/>
                </a:solidFill>
                <a:effectLst/>
                <a:uLnTx/>
                <a:uFillTx/>
                <a:latin typeface="Arial" panose="020B0604020202020204"/>
                <a:ea typeface="微软雅黑" panose="020B0503020204020204" charset="-122"/>
                <a:cs typeface="+mn-ea"/>
                <a:sym typeface="+mn-lt"/>
              </a:rPr>
              <a:t>政策解读</a:t>
            </a:r>
            <a:endParaRPr lang="zh-CN" altLang="en-US"/>
          </a:p>
        </p:txBody>
      </p:sp>
      <p:sp>
        <p:nvSpPr>
          <p:cNvPr id="6" name="文本框 5"/>
          <p:cNvSpPr txBox="1"/>
          <p:nvPr/>
        </p:nvSpPr>
        <p:spPr>
          <a:xfrm>
            <a:off x="2984500" y="462263"/>
            <a:ext cx="6278880" cy="829945"/>
          </a:xfrm>
          <a:prstGeom prst="rect">
            <a:avLst/>
          </a:prstGeom>
          <a:noFill/>
        </p:spPr>
        <p:txBody>
          <a:bodyPr wrap="none" rtlCol="0">
            <a:spAutoFit/>
          </a:bodyPr>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zh-CN" sz="4800" b="1" i="0" u="none" strike="noStrike" kern="1200" cap="none" spc="0" normalizeH="0" baseline="0" noProof="0" dirty="0">
                <a:ln>
                  <a:noFill/>
                </a:ln>
                <a:solidFill>
                  <a:srgbClr val="013365"/>
                </a:solidFill>
                <a:effectLst/>
                <a:uLnTx/>
                <a:uFillTx/>
                <a:latin typeface="Arial" panose="020B0604020202020204"/>
                <a:ea typeface="微软雅黑" panose="020B0503020204020204" charset="-122"/>
                <a:cs typeface="+mn-ea"/>
              </a:rPr>
              <a:t>与原助保贷政策的关系</a:t>
            </a:r>
            <a:endParaRPr kumimoji="0" lang="zh-CN" altLang="zh-CN" sz="4800" b="1" i="0" u="none" strike="noStrike" kern="1200" cap="none" spc="0" normalizeH="0" baseline="0" noProof="0" dirty="0">
              <a:ln>
                <a:noFill/>
              </a:ln>
              <a:solidFill>
                <a:srgbClr val="013365"/>
              </a:solidFill>
              <a:effectLst/>
              <a:uLnTx/>
              <a:uFillTx/>
              <a:latin typeface="Arial" panose="020B0604020202020204"/>
              <a:ea typeface="微软雅黑" panose="020B0503020204020204" charset="-122"/>
              <a:cs typeface="+mn-ea"/>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íṡľíḍè-Rectangle 29"/>
          <p:cNvSpPr/>
          <p:nvPr/>
        </p:nvSpPr>
        <p:spPr>
          <a:xfrm>
            <a:off x="1269365" y="1490345"/>
            <a:ext cx="10526395" cy="4064000"/>
          </a:xfrm>
          <a:prstGeom prst="rect">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wrap="square" anchor="ctr" anchorCtr="1">
            <a:normAutofit lnSpcReduction="10000"/>
          </a:bodyPr>
          <a:p>
            <a:pPr marL="0" marR="0" lvl="0" indent="0" algn="l" defTabSz="914400" rtl="0" eaLnBrk="1" fontAlgn="auto" latinLnBrk="0" hangingPunct="1">
              <a:lnSpc>
                <a:spcPct val="120000"/>
              </a:lnSpc>
              <a:spcBef>
                <a:spcPts val="0"/>
              </a:spcBef>
              <a:spcAft>
                <a:spcPts val="0"/>
              </a:spcAft>
              <a:buClrTx/>
              <a:buSzTx/>
              <a:buFontTx/>
              <a:buNone/>
              <a:defRPr/>
            </a:pPr>
            <a:r>
              <a:rPr kumimoji="0" lang="en-US" altLang="zh-CN" sz="23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rPr>
              <a:t>      </a:t>
            </a:r>
            <a:r>
              <a:rPr kumimoji="0" lang="zh-CN" altLang="en-US" sz="23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rPr>
              <a:t>纾困贷款：</a:t>
            </a:r>
            <a:r>
              <a:rPr kumimoji="0" lang="en-US" altLang="zh-CN" sz="23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rPr>
              <a:t>5</a:t>
            </a:r>
            <a:r>
              <a:rPr kumimoji="0" lang="zh-CN" altLang="en-US" sz="23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rPr>
              <a:t>月</a:t>
            </a:r>
            <a:r>
              <a:rPr kumimoji="0" lang="en-US" altLang="zh-CN" sz="23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rPr>
              <a:t>20</a:t>
            </a:r>
            <a:r>
              <a:rPr kumimoji="0" lang="zh-CN" altLang="en-US" sz="23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rPr>
              <a:t>日，省财政厅等5部门发文设立首期100亿元的中小微企业专项纾困贷款资金，共有</a:t>
            </a:r>
            <a:r>
              <a:rPr kumimoji="0" lang="zh-CN" altLang="en-US" sz="2300" b="1"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rPr>
              <a:t>12家银行</a:t>
            </a:r>
            <a:r>
              <a:rPr kumimoji="0" lang="zh-CN" altLang="en-US" sz="23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rPr>
              <a:t>参与，</a:t>
            </a:r>
            <a:r>
              <a:rPr kumimoji="0" lang="zh-CN" altLang="en-US" sz="2300" b="1"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rPr>
              <a:t>中小微企业</a:t>
            </a:r>
            <a:r>
              <a:rPr kumimoji="0" lang="zh-CN" altLang="en-US" sz="23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rPr>
              <a:t>通过</a:t>
            </a:r>
            <a:r>
              <a:rPr kumimoji="0" lang="zh-CN" altLang="en-US" sz="2300" b="1"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rPr>
              <a:t>金服云平台</a:t>
            </a:r>
            <a:r>
              <a:rPr kumimoji="0" lang="zh-CN" altLang="en-US" sz="23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rPr>
              <a:t>申请，</a:t>
            </a:r>
            <a:r>
              <a:rPr kumimoji="0" lang="zh-CN" altLang="en-US" sz="2300" b="1"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rPr>
              <a:t>财政给予1个点贴息</a:t>
            </a:r>
            <a:r>
              <a:rPr kumimoji="0" lang="zh-CN" altLang="en-US" sz="23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rPr>
              <a:t>。目的是</a:t>
            </a:r>
            <a:r>
              <a:rPr kumimoji="0" lang="zh-CN" altLang="en-US" sz="2300" b="1"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rPr>
              <a:t>应对新冠肺炎疫情影响</a:t>
            </a:r>
            <a:r>
              <a:rPr kumimoji="0" lang="zh-CN" altLang="en-US" sz="23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rPr>
              <a:t>，纾解中小微企业面临的暂时流动性困难。</a:t>
            </a:r>
            <a:endParaRPr kumimoji="0" lang="zh-CN" altLang="en-US" sz="23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endParaRPr>
          </a:p>
          <a:p>
            <a:pPr marL="0" marR="0" lvl="0" indent="0" algn="l" defTabSz="914400" rtl="0" eaLnBrk="1" fontAlgn="auto" latinLnBrk="0" hangingPunct="1">
              <a:lnSpc>
                <a:spcPct val="120000"/>
              </a:lnSpc>
              <a:spcBef>
                <a:spcPts val="0"/>
              </a:spcBef>
              <a:spcAft>
                <a:spcPts val="0"/>
              </a:spcAft>
              <a:buClrTx/>
              <a:buSzTx/>
              <a:buFontTx/>
              <a:buNone/>
              <a:defRPr/>
            </a:pPr>
            <a:r>
              <a:rPr kumimoji="0" lang="zh-CN" altLang="en-US" sz="23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rPr>
              <a:t>      商贸贷外贸贷：是省商务厅、省财政厅、省金融监管局依托</a:t>
            </a:r>
            <a:r>
              <a:rPr kumimoji="0" lang="zh-CN" altLang="en-US" sz="2300" b="1"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rPr>
              <a:t>金服云平台</a:t>
            </a:r>
            <a:r>
              <a:rPr kumimoji="0" lang="zh-CN" altLang="en-US" sz="23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rPr>
              <a:t>，借助省财政设立的</a:t>
            </a:r>
            <a:r>
              <a:rPr kumimoji="0" lang="en-US" altLang="zh-CN" sz="2300" b="1"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rPr>
              <a:t>10</a:t>
            </a:r>
            <a:r>
              <a:rPr kumimoji="0" lang="zh-CN" altLang="en-US" sz="2300" b="1"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rPr>
              <a:t>亿元政策性优惠贷款风险分担资金池</a:t>
            </a:r>
            <a:r>
              <a:rPr kumimoji="0" lang="zh-CN" altLang="en-US" sz="23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rPr>
              <a:t>，针对</a:t>
            </a:r>
            <a:r>
              <a:rPr kumimoji="0" lang="zh-CN" altLang="en-US" sz="2300" b="1"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rPr>
              <a:t>中小微商贸、外贸企业</a:t>
            </a:r>
            <a:r>
              <a:rPr kumimoji="0" lang="zh-CN" altLang="en-US" sz="23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rPr>
              <a:t>，</a:t>
            </a:r>
            <a:r>
              <a:rPr lang="zh-CN" altLang="en-US" sz="2300" noProof="0">
                <a:ln>
                  <a:noFill/>
                </a:ln>
                <a:solidFill>
                  <a:srgbClr val="080808"/>
                </a:solidFill>
                <a:effectLst/>
                <a:uLnTx/>
                <a:uFillTx/>
                <a:latin typeface="Arial" panose="020B0604020202020204" pitchFamily="34" charset="0"/>
                <a:ea typeface="微软雅黑" panose="020B0503020204020204" charset="-122"/>
                <a:sym typeface="Arial" panose="020B0604020202020204" pitchFamily="34" charset="0"/>
              </a:rPr>
              <a:t>共同推出的专属金融产品，推动金融机构为中小微商贸外贸企业提供优质金融服务。入驻金服云平台的金融机构均可参与（目前是</a:t>
            </a:r>
            <a:r>
              <a:rPr lang="en-US" altLang="zh-CN" sz="2300" b="1" noProof="0">
                <a:ln>
                  <a:noFill/>
                </a:ln>
                <a:solidFill>
                  <a:srgbClr val="080808"/>
                </a:solidFill>
                <a:effectLst/>
                <a:uLnTx/>
                <a:uFillTx/>
                <a:latin typeface="Arial" panose="020B0604020202020204" pitchFamily="34" charset="0"/>
                <a:ea typeface="微软雅黑" panose="020B0503020204020204" charset="-122"/>
                <a:sym typeface="Arial" panose="020B0604020202020204" pitchFamily="34" charset="0"/>
              </a:rPr>
              <a:t>27</a:t>
            </a:r>
            <a:r>
              <a:rPr lang="zh-CN" altLang="en-US" sz="2300" b="1" noProof="0">
                <a:ln>
                  <a:noFill/>
                </a:ln>
                <a:solidFill>
                  <a:srgbClr val="080808"/>
                </a:solidFill>
                <a:effectLst/>
                <a:uLnTx/>
                <a:uFillTx/>
                <a:latin typeface="Arial" panose="020B0604020202020204" pitchFamily="34" charset="0"/>
                <a:ea typeface="微软雅黑" panose="020B0503020204020204" charset="-122"/>
                <a:sym typeface="Arial" panose="020B0604020202020204" pitchFamily="34" charset="0"/>
              </a:rPr>
              <a:t>家银行</a:t>
            </a:r>
            <a:r>
              <a:rPr lang="zh-CN" altLang="en-US" sz="2300" noProof="0">
                <a:ln>
                  <a:noFill/>
                </a:ln>
                <a:solidFill>
                  <a:srgbClr val="080808"/>
                </a:solidFill>
                <a:effectLst/>
                <a:uLnTx/>
                <a:uFillTx/>
                <a:latin typeface="Arial" panose="020B0604020202020204" pitchFamily="34" charset="0"/>
                <a:ea typeface="微软雅黑" panose="020B0503020204020204" charset="-122"/>
                <a:sym typeface="Arial" panose="020B0604020202020204" pitchFamily="34" charset="0"/>
              </a:rPr>
              <a:t>），属于</a:t>
            </a:r>
            <a:r>
              <a:rPr lang="zh-CN" altLang="en-US" sz="2300" b="1" noProof="0">
                <a:ln>
                  <a:noFill/>
                </a:ln>
                <a:solidFill>
                  <a:srgbClr val="080808"/>
                </a:solidFill>
                <a:effectLst/>
                <a:uLnTx/>
                <a:uFillTx/>
                <a:latin typeface="Arial" panose="020B0604020202020204" pitchFamily="34" charset="0"/>
                <a:ea typeface="微软雅黑" panose="020B0503020204020204" charset="-122"/>
                <a:sym typeface="Arial" panose="020B0604020202020204" pitchFamily="34" charset="0"/>
              </a:rPr>
              <a:t>中长期政策</a:t>
            </a:r>
            <a:r>
              <a:rPr lang="zh-CN" altLang="en-US" sz="2300" noProof="0">
                <a:ln>
                  <a:noFill/>
                </a:ln>
                <a:solidFill>
                  <a:srgbClr val="080808"/>
                </a:solidFill>
                <a:effectLst/>
                <a:uLnTx/>
                <a:uFillTx/>
                <a:latin typeface="Arial" panose="020B0604020202020204" pitchFamily="34" charset="0"/>
                <a:ea typeface="微软雅黑" panose="020B0503020204020204" charset="-122"/>
                <a:sym typeface="Arial" panose="020B0604020202020204" pitchFamily="34" charset="0"/>
              </a:rPr>
              <a:t>。</a:t>
            </a:r>
            <a:endParaRPr kumimoji="0" lang="zh-CN" altLang="en-US" sz="23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endParaRPr>
          </a:p>
          <a:p>
            <a:pPr marL="0" marR="0" lvl="0" indent="0" algn="l" defTabSz="914400" rtl="0" eaLnBrk="1" fontAlgn="auto" latinLnBrk="0" hangingPunct="1">
              <a:lnSpc>
                <a:spcPct val="120000"/>
              </a:lnSpc>
              <a:spcBef>
                <a:spcPts val="0"/>
              </a:spcBef>
              <a:spcAft>
                <a:spcPts val="0"/>
              </a:spcAft>
              <a:buClrTx/>
              <a:buSzTx/>
              <a:buFontTx/>
              <a:buNone/>
              <a:defRPr/>
            </a:pPr>
            <a:r>
              <a:rPr kumimoji="0" lang="zh-CN" altLang="en-US" sz="23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rPr>
              <a:t>    </a:t>
            </a:r>
            <a:endParaRPr kumimoji="0" lang="zh-CN" altLang="en-US" sz="23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endParaRPr>
          </a:p>
        </p:txBody>
      </p:sp>
      <p:sp>
        <p:nvSpPr>
          <p:cNvPr id="18" name="文本框 17"/>
          <p:cNvSpPr txBox="1"/>
          <p:nvPr/>
        </p:nvSpPr>
        <p:spPr>
          <a:xfrm>
            <a:off x="6348095" y="367030"/>
            <a:ext cx="5292090" cy="521970"/>
          </a:xfrm>
          <a:prstGeom prst="rect">
            <a:avLst/>
          </a:prstGeom>
          <a:noFill/>
        </p:spPr>
        <p:txBody>
          <a:bodyPr wrap="square" rtlCol="0">
            <a:spAutoFit/>
          </a:bodyPr>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400" noProof="0" dirty="0">
                <a:ln>
                  <a:noFill/>
                </a:ln>
                <a:solidFill>
                  <a:srgbClr val="013365"/>
                </a:solidFill>
                <a:effectLst/>
                <a:uLnTx/>
                <a:uFillTx/>
                <a:latin typeface="Arial" panose="020B0604020202020204"/>
                <a:ea typeface="微软雅黑" panose="020B0503020204020204" charset="-122"/>
                <a:cs typeface="+mn-ea"/>
                <a:sym typeface="+mn-lt"/>
              </a:rPr>
              <a:t>《福建省商贸贷外贸贷实施暂行办法》</a:t>
            </a:r>
            <a:endParaRPr lang="zh-CN" altLang="en-US" sz="1400" noProof="0" dirty="0">
              <a:ln>
                <a:noFill/>
              </a:ln>
              <a:solidFill>
                <a:srgbClr val="013365"/>
              </a:solidFill>
              <a:effectLst/>
              <a:uLnTx/>
              <a:uFillTx/>
              <a:latin typeface="Arial" panose="020B0604020202020204"/>
              <a:ea typeface="微软雅黑" panose="020B0503020204020204" charset="-122"/>
              <a:cs typeface="+mn-ea"/>
              <a:sym typeface="+mn-lt"/>
            </a:endParaRPr>
          </a:p>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400" noProof="0" dirty="0">
                <a:ln>
                  <a:noFill/>
                </a:ln>
                <a:solidFill>
                  <a:srgbClr val="013365"/>
                </a:solidFill>
                <a:effectLst/>
                <a:uLnTx/>
                <a:uFillTx/>
                <a:latin typeface="Arial" panose="020B0604020202020204"/>
                <a:ea typeface="微软雅黑" panose="020B0503020204020204" charset="-122"/>
                <a:cs typeface="+mn-ea"/>
                <a:sym typeface="+mn-lt"/>
              </a:rPr>
              <a:t>政策解读</a:t>
            </a:r>
            <a:endParaRPr lang="zh-CN" altLang="en-US"/>
          </a:p>
        </p:txBody>
      </p:sp>
      <p:sp>
        <p:nvSpPr>
          <p:cNvPr id="6" name="文本框 5"/>
          <p:cNvSpPr txBox="1"/>
          <p:nvPr/>
        </p:nvSpPr>
        <p:spPr>
          <a:xfrm>
            <a:off x="3594100" y="462263"/>
            <a:ext cx="5059680" cy="829945"/>
          </a:xfrm>
          <a:prstGeom prst="rect">
            <a:avLst/>
          </a:prstGeom>
          <a:noFill/>
        </p:spPr>
        <p:txBody>
          <a:bodyPr wrap="none" rtlCol="0">
            <a:spAutoFit/>
          </a:bodyPr>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zh-CN" sz="4800" b="1" i="0" u="none" strike="noStrike" kern="1200" cap="none" spc="0" normalizeH="0" baseline="0" noProof="0" dirty="0">
                <a:ln>
                  <a:noFill/>
                </a:ln>
                <a:solidFill>
                  <a:srgbClr val="013365"/>
                </a:solidFill>
                <a:effectLst/>
                <a:uLnTx/>
                <a:uFillTx/>
                <a:latin typeface="Arial" panose="020B0604020202020204"/>
                <a:ea typeface="微软雅黑" panose="020B0503020204020204" charset="-122"/>
                <a:cs typeface="+mn-ea"/>
              </a:rPr>
              <a:t>与纾困贷款的关系</a:t>
            </a:r>
            <a:endParaRPr kumimoji="0" lang="zh-CN" altLang="zh-CN" sz="4800" b="1" i="0" u="none" strike="noStrike" kern="1200" cap="none" spc="0" normalizeH="0" baseline="0" noProof="0" dirty="0">
              <a:ln>
                <a:noFill/>
              </a:ln>
              <a:solidFill>
                <a:srgbClr val="013365"/>
              </a:solidFill>
              <a:effectLst/>
              <a:uLnTx/>
              <a:uFillTx/>
              <a:latin typeface="Arial" panose="020B0604020202020204"/>
              <a:ea typeface="微软雅黑" panose="020B0503020204020204" charset="-122"/>
              <a:cs typeface="+mn-ea"/>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nvSpPr>
        <p:spPr>
          <a:xfrm>
            <a:off x="2321560" y="1607803"/>
            <a:ext cx="7548880" cy="1938020"/>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altLang="zh-CN" sz="6000" b="1" i="0" u="none" strike="noStrike" kern="1200" cap="none" spc="0" normalizeH="0" baseline="0" noProof="0" dirty="0">
                <a:ln>
                  <a:noFill/>
                </a:ln>
                <a:solidFill>
                  <a:srgbClr val="013365"/>
                </a:solidFill>
                <a:effectLst/>
                <a:uLnTx/>
                <a:uFillTx/>
                <a:latin typeface="Arial" panose="020B0604020202020204"/>
                <a:ea typeface="微软雅黑" panose="020B0503020204020204" charset="-122"/>
                <a:cs typeface="+mn-ea"/>
              </a:rPr>
              <a:t>2.2 </a:t>
            </a:r>
            <a:r>
              <a:rPr kumimoji="0" lang="zh-CN" altLang="en-US" sz="6000" b="1" i="0" u="none" strike="noStrike" kern="1200" cap="none" spc="0" normalizeH="0" baseline="0" noProof="0" dirty="0">
                <a:ln>
                  <a:noFill/>
                </a:ln>
                <a:solidFill>
                  <a:srgbClr val="013365"/>
                </a:solidFill>
                <a:effectLst/>
                <a:uLnTx/>
                <a:uFillTx/>
                <a:latin typeface="Arial" panose="020B0604020202020204"/>
                <a:ea typeface="微软雅黑" panose="020B0503020204020204" charset="-122"/>
                <a:cs typeface="+mn-ea"/>
              </a:rPr>
              <a:t>哪些企业可以申请</a:t>
            </a:r>
            <a:endParaRPr kumimoji="0" lang="zh-CN" altLang="en-US" sz="6000" b="1" i="0" u="none" strike="noStrike" kern="1200" cap="none" spc="0" normalizeH="0" baseline="0" noProof="0" dirty="0">
              <a:ln>
                <a:noFill/>
              </a:ln>
              <a:solidFill>
                <a:srgbClr val="013365"/>
              </a:solidFill>
              <a:effectLst/>
              <a:uLnTx/>
              <a:uFillTx/>
              <a:latin typeface="Arial" panose="020B0604020202020204"/>
              <a:ea typeface="微软雅黑" panose="020B0503020204020204" charset="-122"/>
              <a:cs typeface="+mn-ea"/>
            </a:endParaRPr>
          </a:p>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6000" b="1" i="0" u="none" strike="noStrike" kern="1200" cap="none" spc="0" normalizeH="0" baseline="0" noProof="0" dirty="0">
                <a:ln>
                  <a:noFill/>
                </a:ln>
                <a:solidFill>
                  <a:srgbClr val="013365"/>
                </a:solidFill>
                <a:effectLst/>
                <a:uLnTx/>
                <a:uFillTx/>
                <a:latin typeface="Arial" panose="020B0604020202020204"/>
                <a:ea typeface="微软雅黑" panose="020B0503020204020204" charset="-122"/>
                <a:cs typeface="+mn-ea"/>
              </a:rPr>
              <a:t>商贸贷、外贸贷</a:t>
            </a:r>
            <a:endParaRPr kumimoji="0" lang="zh-CN" altLang="en-US" sz="6000" b="1" i="0" u="none" strike="noStrike" kern="1200" cap="none" spc="0" normalizeH="0" baseline="0" noProof="0" dirty="0">
              <a:ln>
                <a:noFill/>
              </a:ln>
              <a:solidFill>
                <a:srgbClr val="013365"/>
              </a:solidFill>
              <a:effectLst/>
              <a:uLnTx/>
              <a:uFillTx/>
              <a:latin typeface="Arial" panose="020B0604020202020204"/>
              <a:ea typeface="微软雅黑" panose="020B0503020204020204" charset="-122"/>
              <a:cs typeface="+mn-ea"/>
            </a:endParaRPr>
          </a:p>
        </p:txBody>
      </p:sp>
      <p:sp>
        <p:nvSpPr>
          <p:cNvPr id="18" name="文本框 17"/>
          <p:cNvSpPr txBox="1"/>
          <p:nvPr/>
        </p:nvSpPr>
        <p:spPr>
          <a:xfrm>
            <a:off x="6348095" y="367030"/>
            <a:ext cx="5292090" cy="521970"/>
          </a:xfrm>
          <a:prstGeom prst="rect">
            <a:avLst/>
          </a:prstGeom>
          <a:noFill/>
        </p:spPr>
        <p:txBody>
          <a:bodyPr wrap="square" rtlCol="0">
            <a:spAutoFit/>
          </a:bodyPr>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400" noProof="0" dirty="0">
                <a:ln>
                  <a:noFill/>
                </a:ln>
                <a:solidFill>
                  <a:srgbClr val="013365"/>
                </a:solidFill>
                <a:effectLst/>
                <a:uLnTx/>
                <a:uFillTx/>
                <a:latin typeface="Arial" panose="020B0604020202020204"/>
                <a:ea typeface="微软雅黑" panose="020B0503020204020204" charset="-122"/>
                <a:cs typeface="+mn-ea"/>
                <a:sym typeface="+mn-lt"/>
              </a:rPr>
              <a:t>《福建省商贸贷外贸贷实施暂行办法》</a:t>
            </a:r>
            <a:endParaRPr lang="zh-CN" altLang="en-US" sz="1400" noProof="0" dirty="0">
              <a:ln>
                <a:noFill/>
              </a:ln>
              <a:solidFill>
                <a:srgbClr val="013365"/>
              </a:solidFill>
              <a:effectLst/>
              <a:uLnTx/>
              <a:uFillTx/>
              <a:latin typeface="Arial" panose="020B0604020202020204"/>
              <a:ea typeface="微软雅黑" panose="020B0503020204020204" charset="-122"/>
              <a:cs typeface="+mn-ea"/>
              <a:sym typeface="+mn-lt"/>
            </a:endParaRPr>
          </a:p>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400" noProof="0" dirty="0">
                <a:ln>
                  <a:noFill/>
                </a:ln>
                <a:solidFill>
                  <a:srgbClr val="013365"/>
                </a:solidFill>
                <a:effectLst/>
                <a:uLnTx/>
                <a:uFillTx/>
                <a:latin typeface="Arial" panose="020B0604020202020204"/>
                <a:ea typeface="微软雅黑" panose="020B0503020204020204" charset="-122"/>
                <a:cs typeface="+mn-ea"/>
                <a:sym typeface="+mn-lt"/>
              </a:rPr>
              <a:t>政策解读</a:t>
            </a: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文本框 17"/>
          <p:cNvSpPr txBox="1"/>
          <p:nvPr/>
        </p:nvSpPr>
        <p:spPr>
          <a:xfrm>
            <a:off x="6348095" y="367030"/>
            <a:ext cx="5292090" cy="521970"/>
          </a:xfrm>
          <a:prstGeom prst="rect">
            <a:avLst/>
          </a:prstGeom>
          <a:noFill/>
        </p:spPr>
        <p:txBody>
          <a:bodyPr wrap="square" rtlCol="0">
            <a:spAutoFit/>
          </a:bodyPr>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400" noProof="0" dirty="0">
                <a:ln>
                  <a:noFill/>
                </a:ln>
                <a:solidFill>
                  <a:srgbClr val="013365"/>
                </a:solidFill>
                <a:effectLst/>
                <a:uLnTx/>
                <a:uFillTx/>
                <a:latin typeface="Arial" panose="020B0604020202020204"/>
                <a:ea typeface="微软雅黑" panose="020B0503020204020204" charset="-122"/>
                <a:cs typeface="+mn-ea"/>
                <a:sym typeface="+mn-lt"/>
              </a:rPr>
              <a:t>《福建省商贸贷外贸贷实施暂行办法》</a:t>
            </a:r>
            <a:endParaRPr lang="zh-CN" altLang="en-US" sz="1400" noProof="0" dirty="0">
              <a:ln>
                <a:noFill/>
              </a:ln>
              <a:solidFill>
                <a:srgbClr val="013365"/>
              </a:solidFill>
              <a:effectLst/>
              <a:uLnTx/>
              <a:uFillTx/>
              <a:latin typeface="Arial" panose="020B0604020202020204"/>
              <a:ea typeface="微软雅黑" panose="020B0503020204020204" charset="-122"/>
              <a:cs typeface="+mn-ea"/>
              <a:sym typeface="+mn-lt"/>
            </a:endParaRPr>
          </a:p>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400" noProof="0" dirty="0">
                <a:ln>
                  <a:noFill/>
                </a:ln>
                <a:solidFill>
                  <a:srgbClr val="013365"/>
                </a:solidFill>
                <a:effectLst/>
                <a:uLnTx/>
                <a:uFillTx/>
                <a:latin typeface="Arial" panose="020B0604020202020204"/>
                <a:ea typeface="微软雅黑" panose="020B0503020204020204" charset="-122"/>
                <a:cs typeface="+mn-ea"/>
                <a:sym typeface="+mn-lt"/>
              </a:rPr>
              <a:t>政策解读</a:t>
            </a:r>
            <a:endParaRPr lang="zh-CN" altLang="en-US"/>
          </a:p>
        </p:txBody>
      </p:sp>
      <p:grpSp>
        <p:nvGrpSpPr>
          <p:cNvPr id="24" name="组合 23"/>
          <p:cNvGrpSpPr/>
          <p:nvPr/>
        </p:nvGrpSpPr>
        <p:grpSpPr>
          <a:xfrm>
            <a:off x="6489700" y="982980"/>
            <a:ext cx="3107690" cy="3328035"/>
            <a:chOff x="7903142" y="2283239"/>
            <a:chExt cx="3107758" cy="3876916"/>
          </a:xfrm>
        </p:grpSpPr>
        <p:sp>
          <p:nvSpPr>
            <p:cNvPr id="3" name="íṡľíḍè-Rectangle 29"/>
            <p:cNvSpPr/>
            <p:nvPr/>
          </p:nvSpPr>
          <p:spPr>
            <a:xfrm>
              <a:off x="7903142" y="2283239"/>
              <a:ext cx="3107758" cy="3876916"/>
            </a:xfrm>
            <a:prstGeom prst="rect">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wrap="square" anchor="ctr" anchorCtr="1">
              <a:normAutofit/>
            </a:bodyPr>
            <a:p>
              <a:pPr marL="0" marR="0" lvl="0" indent="0" algn="l" defTabSz="914400" rtl="0" eaLnBrk="1" fontAlgn="auto" latinLnBrk="0" hangingPunct="1">
                <a:lnSpc>
                  <a:spcPct val="120000"/>
                </a:lnSpc>
                <a:spcBef>
                  <a:spcPts val="0"/>
                </a:spcBef>
                <a:spcAft>
                  <a:spcPts val="0"/>
                </a:spcAft>
                <a:buClrTx/>
                <a:buSzTx/>
                <a:buFontTx/>
                <a:buNone/>
                <a:defRPr/>
              </a:pPr>
              <a:r>
                <a:rPr kumimoji="0" lang="zh-CN" altLang="en-US" sz="16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rPr>
                <a:t>       </a:t>
              </a:r>
              <a:r>
                <a:rPr lang="zh-CN" altLang="en-US" sz="1600">
                  <a:solidFill>
                    <a:schemeClr val="tx1"/>
                  </a:solidFill>
                  <a:sym typeface="+mn-ea"/>
                </a:rPr>
                <a:t>福建省（不含计划单列市）内登记注册、守法经营、无不良记录、上年度进出口额在6500万美元（以海关数据为准）及以下的外贸企业。</a:t>
              </a:r>
              <a:endParaRPr kumimoji="0" lang="zh-CN" altLang="en-US" sz="1600" b="0" i="0" u="none" strike="noStrike" kern="1200" cap="none" spc="0" normalizeH="0" baseline="0" noProof="0">
                <a:ln>
                  <a:noFill/>
                </a:ln>
                <a:solidFill>
                  <a:schemeClr val="tx1"/>
                </a:solidFill>
                <a:effectLst/>
                <a:uLnTx/>
                <a:uFillTx/>
                <a:latin typeface="Arial" panose="020B0604020202020204" pitchFamily="34" charset="0"/>
                <a:ea typeface="微软雅黑" panose="020B0503020204020204" charset="-122"/>
                <a:cs typeface="+mn-cs"/>
                <a:sym typeface="+mn-ea"/>
              </a:endParaRPr>
            </a:p>
          </p:txBody>
        </p:sp>
        <p:sp>
          <p:nvSpPr>
            <p:cNvPr id="13" name="íṡľíḍè-TextBox 49"/>
            <p:cNvSpPr txBox="1"/>
            <p:nvPr/>
          </p:nvSpPr>
          <p:spPr bwMode="auto">
            <a:xfrm>
              <a:off x="8379345" y="2676616"/>
              <a:ext cx="2155353" cy="328231"/>
            </a:xfrm>
            <a:prstGeom prst="rect">
              <a:avLst/>
            </a:prstGeom>
            <a:noFill/>
          </p:spPr>
          <p:txBody>
            <a:bodyPr wrap="none" lIns="0" tIns="0" rIns="0" bIns="0">
              <a:normAutofit fontScale="80000"/>
            </a:bodyPr>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2135" b="0" i="0" u="none" strike="noStrike" kern="1200" cap="none" spc="0" normalizeH="0" baseline="0" noProof="0">
                  <a:ln>
                    <a:noFill/>
                  </a:ln>
                  <a:solidFill>
                    <a:srgbClr val="013365"/>
                  </a:solidFill>
                  <a:effectLst/>
                  <a:uLnTx/>
                  <a:uFillTx/>
                  <a:latin typeface="Arial" panose="020B0604020202020204" pitchFamily="34" charset="0"/>
                  <a:ea typeface="微软雅黑" panose="020B0503020204020204" charset="-122"/>
                  <a:cs typeface="+mn-cs"/>
                  <a:sym typeface="Arial" panose="020B0604020202020204" pitchFamily="34" charset="0"/>
                </a:rPr>
                <a:t>申请外贸贷的主体</a:t>
              </a:r>
              <a:endParaRPr kumimoji="0" lang="zh-CN" altLang="en-US" sz="2135" b="0" i="0" u="none" strike="noStrike" kern="1200" cap="none" spc="0" normalizeH="0" baseline="0" noProof="0">
                <a:ln>
                  <a:noFill/>
                </a:ln>
                <a:solidFill>
                  <a:srgbClr val="013365"/>
                </a:solidFill>
                <a:effectLst/>
                <a:uLnTx/>
                <a:uFillTx/>
                <a:latin typeface="Arial" panose="020B0604020202020204" pitchFamily="34" charset="0"/>
                <a:ea typeface="微软雅黑" panose="020B0503020204020204" charset="-122"/>
                <a:cs typeface="+mn-cs"/>
                <a:sym typeface="Arial" panose="020B0604020202020204" pitchFamily="34" charset="0"/>
              </a:endParaRPr>
            </a:p>
          </p:txBody>
        </p:sp>
        <p:cxnSp>
          <p:nvCxnSpPr>
            <p:cNvPr id="14" name="îŝḷîḓé-Straight Connector 50"/>
            <p:cNvCxnSpPr/>
            <p:nvPr/>
          </p:nvCxnSpPr>
          <p:spPr>
            <a:xfrm>
              <a:off x="8420289" y="2615820"/>
              <a:ext cx="2073465" cy="0"/>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grpSp>
      <p:grpSp>
        <p:nvGrpSpPr>
          <p:cNvPr id="23" name="组合 22"/>
          <p:cNvGrpSpPr/>
          <p:nvPr/>
        </p:nvGrpSpPr>
        <p:grpSpPr>
          <a:xfrm>
            <a:off x="2164715" y="982980"/>
            <a:ext cx="3475355" cy="3355340"/>
            <a:chOff x="1181102" y="2283239"/>
            <a:chExt cx="3107758" cy="3876916"/>
          </a:xfrm>
        </p:grpSpPr>
        <p:sp>
          <p:nvSpPr>
            <p:cNvPr id="4" name="íṡľíḍè-Rectangle 27"/>
            <p:cNvSpPr/>
            <p:nvPr/>
          </p:nvSpPr>
          <p:spPr>
            <a:xfrm>
              <a:off x="1181102" y="2283239"/>
              <a:ext cx="3107758" cy="3876916"/>
            </a:xfrm>
            <a:prstGeom prst="rect">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wrap="square" anchor="ctr" anchorCtr="1">
              <a:normAutofit/>
            </a:bodyPr>
            <a:p>
              <a:pPr marL="0" marR="0" lvl="0" indent="0" algn="ctr" defTabSz="914400" rtl="0" eaLnBrk="1" fontAlgn="auto" latinLnBrk="0" hangingPunct="1">
                <a:lnSpc>
                  <a:spcPct val="120000"/>
                </a:lnSpc>
                <a:spcBef>
                  <a:spcPts val="0"/>
                </a:spcBef>
                <a:spcAft>
                  <a:spcPts val="0"/>
                </a:spcAft>
                <a:buClrTx/>
                <a:buSzTx/>
                <a:buFontTx/>
                <a:buNone/>
                <a:defRPr/>
              </a:pPr>
              <a:endParaRPr kumimoji="0" lang="zh-CN" altLang="en-US" sz="1600" b="0" i="0" u="none" strike="noStrike" kern="1200" cap="none" spc="0" normalizeH="0" baseline="0" noProof="0">
                <a:ln>
                  <a:noFill/>
                </a:ln>
                <a:solidFill>
                  <a:schemeClr val="tx1"/>
                </a:solidFill>
                <a:effectLst/>
                <a:uLnTx/>
                <a:uFillTx/>
                <a:latin typeface="Arial" panose="020B0604020202020204" pitchFamily="34" charset="0"/>
                <a:ea typeface="微软雅黑" panose="020B0503020204020204" charset="-122"/>
                <a:cs typeface="+mn-cs"/>
                <a:sym typeface="Arial" panose="020B0604020202020204" pitchFamily="34" charset="0"/>
              </a:endParaRPr>
            </a:p>
            <a:p>
              <a:pPr marL="0" marR="0" lvl="0" indent="0" algn="l" defTabSz="914400" rtl="0" eaLnBrk="1" fontAlgn="auto" latinLnBrk="0" hangingPunct="1">
                <a:lnSpc>
                  <a:spcPct val="120000"/>
                </a:lnSpc>
                <a:spcBef>
                  <a:spcPts val="0"/>
                </a:spcBef>
                <a:spcAft>
                  <a:spcPts val="0"/>
                </a:spcAft>
                <a:buClrTx/>
                <a:buSzTx/>
                <a:buFontTx/>
                <a:buNone/>
                <a:defRPr/>
              </a:pPr>
              <a:r>
                <a:rPr kumimoji="0" lang="zh-CN" altLang="en-US" sz="1600" b="0" i="0" u="none" strike="noStrike" kern="1200" cap="none" spc="0" normalizeH="0" baseline="0" noProof="0">
                  <a:ln>
                    <a:noFill/>
                  </a:ln>
                  <a:solidFill>
                    <a:schemeClr val="tx1"/>
                  </a:solidFill>
                  <a:effectLst/>
                  <a:uLnTx/>
                  <a:uFillTx/>
                  <a:latin typeface="Arial" panose="020B0604020202020204" pitchFamily="34" charset="0"/>
                  <a:ea typeface="微软雅黑" panose="020B0503020204020204" charset="-122"/>
                  <a:cs typeface="+mn-cs"/>
                  <a:sym typeface="Arial" panose="020B0604020202020204" pitchFamily="34" charset="0"/>
                </a:rPr>
                <a:t>       </a:t>
              </a:r>
              <a:endParaRPr kumimoji="0" lang="zh-CN" altLang="en-US" sz="1600" b="0" i="0" u="none" strike="noStrike" kern="1200" cap="none" spc="0" normalizeH="0" baseline="0" noProof="0">
                <a:ln>
                  <a:noFill/>
                </a:ln>
                <a:solidFill>
                  <a:schemeClr val="tx1"/>
                </a:solidFill>
                <a:effectLst/>
                <a:uLnTx/>
                <a:uFillTx/>
                <a:latin typeface="Arial" panose="020B0604020202020204" pitchFamily="34" charset="0"/>
                <a:ea typeface="微软雅黑" panose="020B0503020204020204" charset="-122"/>
                <a:cs typeface="+mn-cs"/>
                <a:sym typeface="Arial" panose="020B0604020202020204" pitchFamily="34" charset="0"/>
              </a:endParaRPr>
            </a:p>
            <a:p>
              <a:pPr marL="0" marR="0" lvl="0" indent="0" algn="l" defTabSz="914400" rtl="0" eaLnBrk="1" fontAlgn="auto" latinLnBrk="0" hangingPunct="1">
                <a:lnSpc>
                  <a:spcPct val="120000"/>
                </a:lnSpc>
                <a:spcBef>
                  <a:spcPts val="0"/>
                </a:spcBef>
                <a:spcAft>
                  <a:spcPts val="0"/>
                </a:spcAft>
                <a:buClrTx/>
                <a:buSzTx/>
                <a:buFontTx/>
                <a:buNone/>
                <a:defRPr/>
              </a:pPr>
              <a:r>
                <a:rPr kumimoji="0" lang="zh-CN" altLang="en-US" sz="1600" b="0" i="0" u="none" strike="noStrike" kern="1200" cap="none" spc="0" normalizeH="0" baseline="0" noProof="0">
                  <a:ln>
                    <a:noFill/>
                  </a:ln>
                  <a:solidFill>
                    <a:schemeClr val="tx1"/>
                  </a:solidFill>
                  <a:effectLst/>
                  <a:uLnTx/>
                  <a:uFillTx/>
                  <a:latin typeface="Arial" panose="020B0604020202020204" pitchFamily="34" charset="0"/>
                  <a:ea typeface="微软雅黑" panose="020B0503020204020204" charset="-122"/>
                  <a:cs typeface="+mn-cs"/>
                  <a:sym typeface="Arial" panose="020B0604020202020204" pitchFamily="34" charset="0"/>
                </a:rPr>
                <a:t>         </a:t>
              </a:r>
              <a:r>
                <a:rPr lang="zh-CN" altLang="en-US" sz="1600">
                  <a:solidFill>
                    <a:schemeClr val="tx1"/>
                  </a:solidFill>
                  <a:sym typeface="+mn-ea"/>
                </a:rPr>
                <a:t>福建省（不含计划单列市）内登记注册、守法经营、无不良记录的中小微批发、零售、住宿、餐饮及其它生活性服务业企业。中小微企业按《关于印发中小企业划型标准规定的通知》（工信部联企业〔2011〕300号）标准区分。其他生活性服务业企业主要是：家政、美容美发、沐浴、洗染、家电维修、人像摄影，会展。</a:t>
              </a:r>
              <a:endParaRPr kumimoji="0" lang="zh-CN" altLang="en-US" sz="1600" b="0" i="0" u="none" strike="noStrike" kern="1200" cap="none" spc="0" normalizeH="0" baseline="0" noProof="0">
                <a:ln>
                  <a:noFill/>
                </a:ln>
                <a:solidFill>
                  <a:schemeClr val="tx1"/>
                </a:solidFill>
                <a:effectLst/>
                <a:uLnTx/>
                <a:uFillTx/>
                <a:latin typeface="Arial" panose="020B0604020202020204" pitchFamily="34" charset="0"/>
                <a:ea typeface="微软雅黑" panose="020B0503020204020204" charset="-122"/>
                <a:cs typeface="+mn-cs"/>
                <a:sym typeface="+mn-ea"/>
              </a:endParaRPr>
            </a:p>
          </p:txBody>
        </p:sp>
        <p:sp>
          <p:nvSpPr>
            <p:cNvPr id="11" name="íṡľíḍè-TextBox 45"/>
            <p:cNvSpPr txBox="1"/>
            <p:nvPr/>
          </p:nvSpPr>
          <p:spPr bwMode="auto">
            <a:xfrm>
              <a:off x="1657305" y="2675942"/>
              <a:ext cx="2155353" cy="328231"/>
            </a:xfrm>
            <a:prstGeom prst="rect">
              <a:avLst/>
            </a:prstGeom>
            <a:noFill/>
            <a:ln>
              <a:noFill/>
            </a:ln>
          </p:spPr>
          <p:txBody>
            <a:bodyPr wrap="none" lIns="0" tIns="0" rIns="0" bIns="0">
              <a:normAutofit fontScale="80000"/>
            </a:bodyPr>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2135" b="0" i="0" u="none" strike="noStrike" kern="1200" cap="none" spc="0" normalizeH="0" baseline="0" noProof="0">
                  <a:ln>
                    <a:noFill/>
                  </a:ln>
                  <a:solidFill>
                    <a:srgbClr val="006FB8"/>
                  </a:solidFill>
                  <a:effectLst/>
                  <a:uLnTx/>
                  <a:uFillTx/>
                  <a:latin typeface="Arial" panose="020B0604020202020204" pitchFamily="34" charset="0"/>
                  <a:ea typeface="微软雅黑" panose="020B0503020204020204" charset="-122"/>
                  <a:cs typeface="+mn-cs"/>
                  <a:sym typeface="Arial" panose="020B0604020202020204" pitchFamily="34" charset="0"/>
                </a:rPr>
                <a:t>申请商贸贷的主体</a:t>
              </a:r>
              <a:endParaRPr kumimoji="0" lang="zh-CN" altLang="en-US" sz="2135" b="0" i="0" u="none" strike="noStrike" kern="1200" cap="none" spc="0" normalizeH="0" baseline="0" noProof="0">
                <a:ln>
                  <a:noFill/>
                </a:ln>
                <a:solidFill>
                  <a:srgbClr val="006FB8"/>
                </a:solidFill>
                <a:effectLst/>
                <a:uLnTx/>
                <a:uFillTx/>
                <a:latin typeface="Arial" panose="020B0604020202020204" pitchFamily="34" charset="0"/>
                <a:ea typeface="微软雅黑" panose="020B0503020204020204" charset="-122"/>
                <a:cs typeface="+mn-cs"/>
                <a:sym typeface="Arial" panose="020B0604020202020204" pitchFamily="34" charset="0"/>
              </a:endParaRPr>
            </a:p>
          </p:txBody>
        </p:sp>
        <p:cxnSp>
          <p:nvCxnSpPr>
            <p:cNvPr id="12" name="íṡľíḍè-Straight Connector 46"/>
            <p:cNvCxnSpPr/>
            <p:nvPr/>
          </p:nvCxnSpPr>
          <p:spPr>
            <a:xfrm>
              <a:off x="1815298" y="2615142"/>
              <a:ext cx="1839366" cy="0"/>
            </a:xfrm>
            <a:prstGeom prst="line">
              <a:avLst/>
            </a:prstGeom>
            <a:ln>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6" name="文本框 5"/>
          <p:cNvSpPr txBox="1"/>
          <p:nvPr/>
        </p:nvSpPr>
        <p:spPr>
          <a:xfrm>
            <a:off x="1659890" y="4675505"/>
            <a:ext cx="8872855" cy="922020"/>
          </a:xfrm>
          <a:prstGeom prst="rect">
            <a:avLst/>
          </a:prstGeom>
          <a:noFill/>
        </p:spPr>
        <p:txBody>
          <a:bodyPr wrap="square" rtlCol="0" anchor="t">
            <a:spAutoFit/>
          </a:bodyPr>
          <a:p>
            <a:r>
              <a:rPr lang="zh-CN" altLang="en-US"/>
              <a:t>上述企业应当同时符合成立两年以上、具备正常生产经营条件、近两年未发生重大安全生产事故和环境污染事故、主要负责人无违法违纪行为、企业及负责人未被纳入失信被执行人名单、企业未被纳入异常经营目录。</a:t>
            </a:r>
            <a:endParaRPr lang="zh-CN" altLang="en-US"/>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nvSpPr>
        <p:spPr>
          <a:xfrm>
            <a:off x="1178560" y="2005313"/>
            <a:ext cx="9834880" cy="1014730"/>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altLang="zh-CN" sz="6000" b="1" i="0" u="none" strike="noStrike" kern="1200" cap="none" spc="0" normalizeH="0" baseline="0" noProof="0" dirty="0">
                <a:ln>
                  <a:noFill/>
                </a:ln>
                <a:solidFill>
                  <a:srgbClr val="013365"/>
                </a:solidFill>
                <a:effectLst/>
                <a:uLnTx/>
                <a:uFillTx/>
                <a:latin typeface="Arial" panose="020B0604020202020204"/>
                <a:ea typeface="微软雅黑" panose="020B0503020204020204" charset="-122"/>
                <a:cs typeface="+mn-ea"/>
              </a:rPr>
              <a:t>2.3 </a:t>
            </a:r>
            <a:r>
              <a:rPr kumimoji="0" lang="zh-CN" altLang="en-US" sz="6000" b="1" i="0" u="none" strike="noStrike" kern="1200" cap="none" spc="0" normalizeH="0" baseline="0" noProof="0" dirty="0">
                <a:ln>
                  <a:noFill/>
                </a:ln>
                <a:solidFill>
                  <a:srgbClr val="013365"/>
                </a:solidFill>
                <a:effectLst/>
                <a:uLnTx/>
                <a:uFillTx/>
                <a:latin typeface="Arial" panose="020B0604020202020204"/>
                <a:ea typeface="微软雅黑" panose="020B0503020204020204" charset="-122"/>
                <a:cs typeface="+mn-ea"/>
              </a:rPr>
              <a:t>如何申请商贸贷外贸贷？</a:t>
            </a:r>
            <a:endParaRPr kumimoji="0" lang="zh-CN" altLang="en-US" sz="6000" b="1" i="0" u="none" strike="noStrike" kern="1200" cap="none" spc="0" normalizeH="0" baseline="0" noProof="0" dirty="0">
              <a:ln>
                <a:noFill/>
              </a:ln>
              <a:solidFill>
                <a:srgbClr val="013365"/>
              </a:solidFill>
              <a:effectLst/>
              <a:uLnTx/>
              <a:uFillTx/>
              <a:latin typeface="Arial" panose="020B0604020202020204"/>
              <a:ea typeface="微软雅黑" panose="020B0503020204020204" charset="-122"/>
              <a:cs typeface="+mn-ea"/>
            </a:endParaRPr>
          </a:p>
        </p:txBody>
      </p:sp>
      <p:sp>
        <p:nvSpPr>
          <p:cNvPr id="18" name="文本框 17"/>
          <p:cNvSpPr txBox="1"/>
          <p:nvPr/>
        </p:nvSpPr>
        <p:spPr>
          <a:xfrm>
            <a:off x="6348095" y="367030"/>
            <a:ext cx="5292090" cy="521970"/>
          </a:xfrm>
          <a:prstGeom prst="rect">
            <a:avLst/>
          </a:prstGeom>
          <a:noFill/>
        </p:spPr>
        <p:txBody>
          <a:bodyPr wrap="square" rtlCol="0">
            <a:spAutoFit/>
          </a:bodyPr>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400" noProof="0" dirty="0">
                <a:ln>
                  <a:noFill/>
                </a:ln>
                <a:solidFill>
                  <a:srgbClr val="013365"/>
                </a:solidFill>
                <a:effectLst/>
                <a:uLnTx/>
                <a:uFillTx/>
                <a:latin typeface="Arial" panose="020B0604020202020204"/>
                <a:ea typeface="微软雅黑" panose="020B0503020204020204" charset="-122"/>
                <a:cs typeface="+mn-ea"/>
                <a:sym typeface="+mn-lt"/>
              </a:rPr>
              <a:t>《福建省商贸贷外贸贷实施暂行办法》</a:t>
            </a:r>
            <a:endParaRPr lang="zh-CN" altLang="en-US" sz="1400" noProof="0" dirty="0">
              <a:ln>
                <a:noFill/>
              </a:ln>
              <a:solidFill>
                <a:srgbClr val="013365"/>
              </a:solidFill>
              <a:effectLst/>
              <a:uLnTx/>
              <a:uFillTx/>
              <a:latin typeface="Arial" panose="020B0604020202020204"/>
              <a:ea typeface="微软雅黑" panose="020B0503020204020204" charset="-122"/>
              <a:cs typeface="+mn-ea"/>
              <a:sym typeface="+mn-lt"/>
            </a:endParaRPr>
          </a:p>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400" noProof="0" dirty="0">
                <a:ln>
                  <a:noFill/>
                </a:ln>
                <a:solidFill>
                  <a:srgbClr val="013365"/>
                </a:solidFill>
                <a:effectLst/>
                <a:uLnTx/>
                <a:uFillTx/>
                <a:latin typeface="Arial" panose="020B0604020202020204"/>
                <a:ea typeface="微软雅黑" panose="020B0503020204020204" charset="-122"/>
                <a:cs typeface="+mn-ea"/>
                <a:sym typeface="+mn-lt"/>
              </a:rPr>
              <a:t>政策解读</a:t>
            </a: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2167255" y="381000"/>
            <a:ext cx="8732520" cy="3209925"/>
          </a:xfrm>
          <a:prstGeom prst="rect">
            <a:avLst/>
          </a:prstGeom>
          <a:noFill/>
        </p:spPr>
        <p:txBody>
          <a:bodyPr wrap="square" rtlCol="0" anchor="t">
            <a:spAutoFit/>
          </a:bodyPr>
          <a:p>
            <a:pPr fontAlgn="auto">
              <a:lnSpc>
                <a:spcPts val="4000"/>
              </a:lnSpc>
            </a:pPr>
            <a:r>
              <a:rPr lang="en-US" altLang="zh-CN">
                <a:sym typeface="+mn-ea"/>
              </a:rPr>
              <a:t>    </a:t>
            </a:r>
            <a:r>
              <a:rPr lang="en-US" altLang="zh-CN" sz="2400">
                <a:sym typeface="+mn-ea"/>
              </a:rPr>
              <a:t>    </a:t>
            </a:r>
            <a:r>
              <a:rPr lang="zh-CN" altLang="en-US" sz="2800">
                <a:sym typeface="+mn-ea"/>
              </a:rPr>
              <a:t> </a:t>
            </a:r>
            <a:r>
              <a:rPr lang="en-US" altLang="zh-CN" sz="2800">
                <a:sym typeface="+mn-ea"/>
              </a:rPr>
              <a:t>具体流程：1.</a:t>
            </a:r>
            <a:r>
              <a:rPr lang="zh-CN" altLang="en-US" sz="2800">
                <a:sym typeface="+mn-ea"/>
              </a:rPr>
              <a:t>申请</a:t>
            </a:r>
            <a:r>
              <a:rPr lang="en-US" altLang="zh-CN" sz="2800">
                <a:sym typeface="+mn-ea"/>
              </a:rPr>
              <a:t>进入企业池名单；2.</a:t>
            </a:r>
            <a:r>
              <a:rPr lang="zh-CN" altLang="en-US" sz="2800">
                <a:sym typeface="+mn-ea"/>
              </a:rPr>
              <a:t>在</a:t>
            </a:r>
            <a:r>
              <a:rPr lang="en-US" altLang="zh-CN" sz="2800">
                <a:sym typeface="+mn-ea"/>
              </a:rPr>
              <a:t>金服云平台提出贷款申请</a:t>
            </a:r>
            <a:r>
              <a:rPr lang="zh-CN" altLang="zh-CN" sz="2800">
                <a:sym typeface="+mn-ea"/>
              </a:rPr>
              <a:t>。</a:t>
            </a:r>
            <a:endParaRPr lang="zh-CN" altLang="zh-CN" sz="2800">
              <a:sym typeface="+mn-ea"/>
            </a:endParaRPr>
          </a:p>
          <a:p>
            <a:pPr fontAlgn="auto">
              <a:lnSpc>
                <a:spcPts val="4000"/>
              </a:lnSpc>
            </a:pPr>
            <a:r>
              <a:rPr lang="zh-CN" altLang="zh-CN" sz="2800">
                <a:sym typeface="+mn-ea"/>
              </a:rPr>
              <a:t>      我们也支持先在金服云平台提出商贸贷外贸贷申请，再补充完成申请进入企业池的程序。</a:t>
            </a:r>
            <a:endParaRPr kumimoji="1" lang="zh-CN" altLang="en-US" u="none" strike="noStrike" kern="1200" cap="none" spc="0" normalizeH="0" baseline="0" noProof="0" dirty="0">
              <a:ln>
                <a:noFill/>
              </a:ln>
              <a:solidFill>
                <a:schemeClr val="bg2">
                  <a:lumMod val="25000"/>
                </a:schemeClr>
              </a:solidFill>
              <a:effectLst/>
              <a:uLnTx/>
              <a:uFillTx/>
              <a:latin typeface="微软雅黑" panose="020B0503020204020204" charset="-122"/>
              <a:ea typeface="微软雅黑" panose="020B0503020204020204" charset="-122"/>
              <a:cs typeface="微软雅黑" panose="020B0503020204020204" charset="-122"/>
            </a:endParaRPr>
          </a:p>
          <a:p>
            <a:pPr fontAlgn="auto">
              <a:lnSpc>
                <a:spcPts val="4000"/>
              </a:lnSpc>
            </a:pPr>
            <a:endParaRPr lang="zh-CN" altLang="en-US"/>
          </a:p>
          <a:p>
            <a:endParaRPr lang="zh-CN" altLang="en-US"/>
          </a:p>
          <a:p>
            <a:r>
              <a:rPr lang="zh-CN" altLang="en-US">
                <a:sym typeface="+mn-ea"/>
              </a:rPr>
              <a:t>       </a:t>
            </a:r>
            <a:endParaRPr lang="zh-CN" alt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1240155" y="1080135"/>
            <a:ext cx="9570085" cy="4194810"/>
          </a:xfrm>
          <a:prstGeom prst="rect">
            <a:avLst/>
          </a:prstGeom>
          <a:noFill/>
        </p:spPr>
        <p:txBody>
          <a:bodyPr wrap="square" rtlCol="0">
            <a:spAutoFit/>
          </a:bodyPr>
          <a:p>
            <a:pPr fontAlgn="auto">
              <a:lnSpc>
                <a:spcPts val="4000"/>
              </a:lnSpc>
            </a:pPr>
            <a:r>
              <a:rPr lang="en-US" altLang="zh-CN" sz="2800"/>
              <a:t>    </a:t>
            </a:r>
            <a:r>
              <a:rPr lang="zh-CN" altLang="en-US" sz="2800"/>
              <a:t>申请商贸贷、外贸贷的企业首先要申请进入企业池。企业池采用名单制动态管理。符合条件的商贸、外贸企业按规定填写入池申请表</a:t>
            </a:r>
            <a:r>
              <a:rPr lang="zh-CN" altLang="en-US" sz="2800">
                <a:hlinkClick r:id="rId1" action="ppaction://hlinkfile"/>
              </a:rPr>
              <a:t>（表样详见附件1）</a:t>
            </a:r>
            <a:r>
              <a:rPr lang="zh-CN" altLang="en-US" sz="2800"/>
              <a:t>，经设区市商务主管部门或行业商协会、金融机构等推荐、省商务厅审核后，在省商务厅门户网站或金服云平台上公示5日，如无异议即进入企业池名单。</a:t>
            </a:r>
            <a:endParaRPr lang="zh-CN" altLang="en-US" sz="2800"/>
          </a:p>
          <a:p>
            <a:pPr fontAlgn="auto">
              <a:lnSpc>
                <a:spcPts val="4000"/>
              </a:lnSpc>
            </a:pPr>
            <a:r>
              <a:rPr lang="zh-CN" altLang="en-US" sz="2800"/>
              <a:t>    名单内企业如涉违法经营、出现不良记录等，不再符合相关条件，经省商务厅核实后，移出企业池名单。</a:t>
            </a:r>
            <a:endParaRPr lang="zh-CN" altLang="en-US" sz="2800"/>
          </a:p>
        </p:txBody>
      </p:sp>
      <p:sp>
        <p:nvSpPr>
          <p:cNvPr id="21" name="标题 5"/>
          <p:cNvSpPr txBox="1"/>
          <p:nvPr/>
        </p:nvSpPr>
        <p:spPr>
          <a:xfrm>
            <a:off x="319405" y="431800"/>
            <a:ext cx="10054590" cy="504190"/>
          </a:xfrm>
          <a:prstGeom prst="rect">
            <a:avLst/>
          </a:prstGeom>
        </p:spPr>
        <p:txBody>
          <a:bodyPr vert="horz" lIns="91440" tIns="72000" rIns="91440" bIns="36000" rtlCol="0" anchor="ctr">
            <a:noAutofit/>
          </a:bodyPr>
          <a:p>
            <a:pPr lvl="0">
              <a:lnSpc>
                <a:spcPct val="90000"/>
              </a:lnSpc>
              <a:defRPr/>
            </a:pPr>
            <a:r>
              <a:rPr kumimoji="1" lang="en-US" altLang="zh-CN" sz="4800" u="none" strike="noStrike" kern="1200" cap="none" spc="0" normalizeH="0" baseline="0" noProof="0" dirty="0">
                <a:ln>
                  <a:noFill/>
                </a:ln>
                <a:solidFill>
                  <a:schemeClr val="bg2">
                    <a:lumMod val="25000"/>
                  </a:schemeClr>
                </a:solidFill>
                <a:effectLst/>
                <a:uLnTx/>
                <a:uFillTx/>
                <a:latin typeface="微软雅黑" panose="020B0503020204020204" charset="-122"/>
                <a:ea typeface="微软雅黑" panose="020B0503020204020204" charset="-122"/>
                <a:cs typeface="微软雅黑" panose="020B0503020204020204" charset="-122"/>
              </a:rPr>
              <a:t>2.3.1  </a:t>
            </a:r>
            <a:r>
              <a:rPr kumimoji="1" lang="zh-CN" altLang="en-US" sz="4800" u="none" strike="noStrike" kern="1200" cap="none" spc="0" normalizeH="0" baseline="0" noProof="0" dirty="0">
                <a:ln>
                  <a:noFill/>
                </a:ln>
                <a:solidFill>
                  <a:schemeClr val="bg2">
                    <a:lumMod val="25000"/>
                  </a:schemeClr>
                </a:solidFill>
                <a:effectLst/>
                <a:uLnTx/>
                <a:uFillTx/>
                <a:latin typeface="微软雅黑" panose="020B0503020204020204" charset="-122"/>
                <a:ea typeface="微软雅黑" panose="020B0503020204020204" charset="-122"/>
                <a:cs typeface="微软雅黑" panose="020B0503020204020204" charset="-122"/>
              </a:rPr>
              <a:t>申请进入企业池名单</a:t>
            </a:r>
            <a:endParaRPr kumimoji="1" lang="zh-CN" altLang="en-US" u="none" strike="noStrike" kern="1200" cap="none" spc="0" normalizeH="0" baseline="0" noProof="0" dirty="0">
              <a:ln>
                <a:noFill/>
              </a:ln>
              <a:solidFill>
                <a:schemeClr val="bg2">
                  <a:lumMod val="25000"/>
                </a:schemeClr>
              </a:solidFill>
              <a:effectLst/>
              <a:uLnTx/>
              <a:uFillTx/>
              <a:latin typeface="微软雅黑" panose="020B0503020204020204" charset="-122"/>
              <a:ea typeface="微软雅黑" panose="020B0503020204020204" charset="-122"/>
              <a:cs typeface="微软雅黑" panose="020B0503020204020204" charset="-122"/>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 name="组合 23"/>
          <p:cNvGrpSpPr/>
          <p:nvPr/>
        </p:nvGrpSpPr>
        <p:grpSpPr>
          <a:xfrm>
            <a:off x="6475730" y="1871980"/>
            <a:ext cx="3454400" cy="3274060"/>
            <a:chOff x="7903142" y="2283239"/>
            <a:chExt cx="3107758" cy="3262406"/>
          </a:xfrm>
        </p:grpSpPr>
        <p:sp>
          <p:nvSpPr>
            <p:cNvPr id="5" name="íṡľíḍè-Rectangle 29"/>
            <p:cNvSpPr/>
            <p:nvPr/>
          </p:nvSpPr>
          <p:spPr>
            <a:xfrm>
              <a:off x="7903142" y="2283239"/>
              <a:ext cx="3107758" cy="3262406"/>
            </a:xfrm>
            <a:prstGeom prst="rect">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wrap="square" anchor="ctr" anchorCtr="1">
              <a:normAutofit lnSpcReduction="10000"/>
            </a:bodyPr>
            <a:lstStyle/>
            <a:p>
              <a:pPr marL="0" marR="0" lvl="0" indent="0" algn="ctr" defTabSz="914400" rtl="0" eaLnBrk="1" fontAlgn="auto" latinLnBrk="0" hangingPunct="1">
                <a:lnSpc>
                  <a:spcPct val="120000"/>
                </a:lnSpc>
                <a:spcBef>
                  <a:spcPts val="0"/>
                </a:spcBef>
                <a:spcAft>
                  <a:spcPts val="0"/>
                </a:spcAft>
                <a:buClrTx/>
                <a:buSzTx/>
                <a:buFontTx/>
                <a:buNone/>
                <a:defRPr/>
              </a:pPr>
              <a:r>
                <a:rPr kumimoji="0" lang="zh-CN" altLang="en-US" sz="16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rPr>
                <a:t>   </a:t>
              </a:r>
              <a:endParaRPr kumimoji="0" lang="zh-CN" altLang="en-US" sz="16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endParaRPr>
            </a:p>
            <a:p>
              <a:pPr marL="0" marR="0" lvl="0" indent="0" algn="l" defTabSz="914400" rtl="0" eaLnBrk="1" fontAlgn="auto" latinLnBrk="0" hangingPunct="1">
                <a:lnSpc>
                  <a:spcPct val="120000"/>
                </a:lnSpc>
                <a:spcBef>
                  <a:spcPts val="0"/>
                </a:spcBef>
                <a:spcAft>
                  <a:spcPts val="0"/>
                </a:spcAft>
                <a:buClrTx/>
                <a:buSzTx/>
                <a:buFontTx/>
                <a:buNone/>
                <a:defRPr/>
              </a:pPr>
              <a:r>
                <a:rPr kumimoji="0" lang="zh-CN" altLang="en-US" sz="16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rPr>
                <a:t>      </a:t>
              </a:r>
              <a:endParaRPr kumimoji="0" lang="zh-CN" altLang="en-US" sz="16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endParaRPr>
            </a:p>
            <a:p>
              <a:pPr marL="0" marR="0" lvl="0" indent="0" algn="l" defTabSz="914400" rtl="0" eaLnBrk="1" fontAlgn="auto" latinLnBrk="0" hangingPunct="1">
                <a:lnSpc>
                  <a:spcPct val="120000"/>
                </a:lnSpc>
                <a:spcBef>
                  <a:spcPts val="0"/>
                </a:spcBef>
                <a:spcAft>
                  <a:spcPts val="0"/>
                </a:spcAft>
                <a:buClrTx/>
                <a:buSzTx/>
                <a:buFontTx/>
                <a:buNone/>
                <a:defRPr/>
              </a:pPr>
              <a:r>
                <a:rPr kumimoji="0" lang="zh-CN" altLang="en-US" sz="16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rPr>
                <a:t>      </a:t>
              </a:r>
              <a:r>
                <a:rPr lang="zh-CN" altLang="en-US" sz="2000">
                  <a:solidFill>
                    <a:schemeClr val="tx1"/>
                  </a:solidFill>
                  <a:sym typeface="+mn-ea"/>
                </a:rPr>
                <a:t>企业关注“福建金服云”微信公众号，进入“特色功能”的“快服贷”专区，点击“商贸贷”或“外贸贷”，企业按实际情况填写贷款需求，即可完成在线提交贷款申请。</a:t>
              </a:r>
              <a:endParaRPr lang="zh-CN" altLang="en-US" sz="2000">
                <a:solidFill>
                  <a:schemeClr val="tx1"/>
                </a:solidFill>
                <a:sym typeface="+mn-ea"/>
              </a:endParaRPr>
            </a:p>
          </p:txBody>
        </p:sp>
        <p:sp>
          <p:nvSpPr>
            <p:cNvPr id="13" name="íṡľíḍè-TextBox 49"/>
            <p:cNvSpPr txBox="1"/>
            <p:nvPr/>
          </p:nvSpPr>
          <p:spPr bwMode="auto">
            <a:xfrm>
              <a:off x="8379345" y="2703450"/>
              <a:ext cx="2155353" cy="328231"/>
            </a:xfrm>
            <a:prstGeom prst="rect">
              <a:avLst/>
            </a:prstGeom>
            <a:noFill/>
          </p:spPr>
          <p:txBody>
            <a:bodyPr wrap="none" lIns="0" tIns="0" rIns="0" bIns="0">
              <a:normAutofit fontScale="90000"/>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2135" b="0" i="0" u="none" strike="noStrike" kern="1200" cap="none" spc="0" normalizeH="0" baseline="0" noProof="0">
                  <a:ln>
                    <a:noFill/>
                  </a:ln>
                  <a:solidFill>
                    <a:srgbClr val="013365"/>
                  </a:solidFill>
                  <a:effectLst/>
                  <a:uLnTx/>
                  <a:uFillTx/>
                  <a:latin typeface="Arial" panose="020B0604020202020204" pitchFamily="34" charset="0"/>
                  <a:ea typeface="微软雅黑" panose="020B0503020204020204" charset="-122"/>
                  <a:cs typeface="+mn-cs"/>
                  <a:sym typeface="Arial" panose="020B0604020202020204" pitchFamily="34" charset="0"/>
                </a:rPr>
                <a:t>通过手机端申请</a:t>
              </a:r>
              <a:endParaRPr kumimoji="0" lang="zh-CN" altLang="en-US" sz="2135" b="0" i="0" u="none" strike="noStrike" kern="1200" cap="none" spc="0" normalizeH="0" baseline="0" noProof="0">
                <a:ln>
                  <a:noFill/>
                </a:ln>
                <a:solidFill>
                  <a:srgbClr val="013365"/>
                </a:solidFill>
                <a:effectLst/>
                <a:uLnTx/>
                <a:uFillTx/>
                <a:latin typeface="Arial" panose="020B0604020202020204" pitchFamily="34" charset="0"/>
                <a:ea typeface="微软雅黑" panose="020B0503020204020204" charset="-122"/>
                <a:cs typeface="+mn-cs"/>
                <a:sym typeface="Arial" panose="020B0604020202020204" pitchFamily="34" charset="0"/>
              </a:endParaRPr>
            </a:p>
          </p:txBody>
        </p:sp>
        <p:cxnSp>
          <p:nvCxnSpPr>
            <p:cNvPr id="14" name="îŝḷîḓé-Straight Connector 50"/>
            <p:cNvCxnSpPr/>
            <p:nvPr/>
          </p:nvCxnSpPr>
          <p:spPr>
            <a:xfrm>
              <a:off x="8420289" y="2642654"/>
              <a:ext cx="2073465" cy="0"/>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grpSp>
      <p:grpSp>
        <p:nvGrpSpPr>
          <p:cNvPr id="23" name="组合 22"/>
          <p:cNvGrpSpPr/>
          <p:nvPr/>
        </p:nvGrpSpPr>
        <p:grpSpPr>
          <a:xfrm>
            <a:off x="2125345" y="1871980"/>
            <a:ext cx="3475355" cy="3273425"/>
            <a:chOff x="1181102" y="2283239"/>
            <a:chExt cx="3107758" cy="3262939"/>
          </a:xfrm>
        </p:grpSpPr>
        <p:sp>
          <p:nvSpPr>
            <p:cNvPr id="3" name="íṡľíḍè-Rectangle 27"/>
            <p:cNvSpPr/>
            <p:nvPr/>
          </p:nvSpPr>
          <p:spPr>
            <a:xfrm>
              <a:off x="1181102" y="2283239"/>
              <a:ext cx="3107758" cy="3262939"/>
            </a:xfrm>
            <a:prstGeom prst="rect">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wrap="square" anchor="ctr" anchorCtr="1">
              <a:normAutofit lnSpcReduction="20000"/>
            </a:bodyPr>
            <a:lstStyle/>
            <a:p>
              <a:pPr marL="0" marR="0" lvl="0" indent="0" algn="ctr" defTabSz="914400" rtl="0" eaLnBrk="1" fontAlgn="auto" latinLnBrk="0" hangingPunct="1">
                <a:lnSpc>
                  <a:spcPct val="120000"/>
                </a:lnSpc>
                <a:spcBef>
                  <a:spcPts val="0"/>
                </a:spcBef>
                <a:spcAft>
                  <a:spcPts val="0"/>
                </a:spcAft>
                <a:buClrTx/>
                <a:buSzTx/>
                <a:buFontTx/>
                <a:buNone/>
                <a:defRPr/>
              </a:pPr>
              <a:r>
                <a:rPr kumimoji="0" lang="zh-CN" altLang="en-US" sz="1600" b="0" i="0" u="none" strike="noStrike" kern="1200" cap="none" spc="0" normalizeH="0" baseline="0" noProof="0">
                  <a:ln>
                    <a:noFill/>
                  </a:ln>
                  <a:solidFill>
                    <a:schemeClr val="tx1"/>
                  </a:solidFill>
                  <a:effectLst/>
                  <a:uLnTx/>
                  <a:uFillTx/>
                  <a:latin typeface="Arial" panose="020B0604020202020204" pitchFamily="34" charset="0"/>
                  <a:ea typeface="微软雅黑" panose="020B0503020204020204" charset="-122"/>
                  <a:cs typeface="+mn-cs"/>
                  <a:sym typeface="Arial" panose="020B0604020202020204" pitchFamily="34" charset="0"/>
                </a:rPr>
                <a:t>          </a:t>
              </a:r>
              <a:r>
                <a:rPr kumimoji="0" lang="zh-CN" altLang="en-US" sz="2000" b="0" i="0" u="none" strike="noStrike" kern="1200" cap="none" spc="0" normalizeH="0" baseline="0" noProof="0">
                  <a:ln>
                    <a:noFill/>
                  </a:ln>
                  <a:solidFill>
                    <a:schemeClr val="tx1"/>
                  </a:solidFill>
                  <a:effectLst/>
                  <a:uLnTx/>
                  <a:uFillTx/>
                  <a:latin typeface="Arial" panose="020B0604020202020204" pitchFamily="34" charset="0"/>
                  <a:ea typeface="微软雅黑" panose="020B0503020204020204" charset="-122"/>
                  <a:cs typeface="+mn-cs"/>
                  <a:sym typeface="Arial" panose="020B0604020202020204" pitchFamily="34" charset="0"/>
                </a:rPr>
                <a:t>       </a:t>
              </a:r>
              <a:endParaRPr kumimoji="0" lang="zh-CN" altLang="en-US" sz="2000" b="0" i="0" u="none" strike="noStrike" kern="1200" cap="none" spc="0" normalizeH="0" baseline="0" noProof="0">
                <a:ln>
                  <a:noFill/>
                </a:ln>
                <a:solidFill>
                  <a:schemeClr val="tx1"/>
                </a:solidFill>
                <a:effectLst/>
                <a:uLnTx/>
                <a:uFillTx/>
                <a:latin typeface="Arial" panose="020B0604020202020204" pitchFamily="34" charset="0"/>
                <a:ea typeface="微软雅黑" panose="020B0503020204020204" charset="-122"/>
                <a:cs typeface="+mn-cs"/>
                <a:sym typeface="Arial" panose="020B0604020202020204" pitchFamily="34" charset="0"/>
              </a:endParaRPr>
            </a:p>
            <a:p>
              <a:pPr marL="0" marR="0" lvl="0" indent="0" algn="l" defTabSz="914400" rtl="0" eaLnBrk="1" fontAlgn="auto" latinLnBrk="0" hangingPunct="1">
                <a:lnSpc>
                  <a:spcPct val="120000"/>
                </a:lnSpc>
                <a:spcBef>
                  <a:spcPts val="0"/>
                </a:spcBef>
                <a:spcAft>
                  <a:spcPts val="0"/>
                </a:spcAft>
                <a:buClrTx/>
                <a:buSzTx/>
                <a:buFontTx/>
                <a:buNone/>
                <a:defRPr/>
              </a:pPr>
              <a:r>
                <a:rPr lang="zh-CN" altLang="en-US" sz="2000">
                  <a:solidFill>
                    <a:schemeClr val="tx1"/>
                  </a:solidFill>
                  <a:sym typeface="+mn-ea"/>
                </a:rPr>
                <a:t>       企业登录金服云平台网https://www.fjjfypt.com/，进入快服贷专区，点击“商贸贷”或“外贸贷”，按实际情况填写贷款需求，即可完成在线提交贷款申请。</a:t>
              </a:r>
              <a:endParaRPr lang="zh-CN" altLang="en-US" sz="2000">
                <a:solidFill>
                  <a:schemeClr val="tx1"/>
                </a:solidFill>
                <a:sym typeface="+mn-ea"/>
              </a:endParaRPr>
            </a:p>
          </p:txBody>
        </p:sp>
        <p:sp>
          <p:nvSpPr>
            <p:cNvPr id="11" name="íṡľíḍè-TextBox 45"/>
            <p:cNvSpPr txBox="1"/>
            <p:nvPr/>
          </p:nvSpPr>
          <p:spPr bwMode="auto">
            <a:xfrm>
              <a:off x="1657305" y="2642594"/>
              <a:ext cx="2155353" cy="328231"/>
            </a:xfrm>
            <a:prstGeom prst="rect">
              <a:avLst/>
            </a:prstGeom>
            <a:noFill/>
            <a:ln>
              <a:noFill/>
            </a:ln>
          </p:spPr>
          <p:txBody>
            <a:bodyPr wrap="none" lIns="0" tIns="0" rIns="0" bIns="0">
              <a:normAutofit fontScale="90000"/>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2135" b="0" i="0" u="none" strike="noStrike" kern="1200" cap="none" spc="0" normalizeH="0" baseline="0" noProof="0">
                  <a:ln>
                    <a:noFill/>
                  </a:ln>
                  <a:solidFill>
                    <a:srgbClr val="006FB8"/>
                  </a:solidFill>
                  <a:effectLst/>
                  <a:uLnTx/>
                  <a:uFillTx/>
                  <a:latin typeface="Arial" panose="020B0604020202020204" pitchFamily="34" charset="0"/>
                  <a:ea typeface="微软雅黑" panose="020B0503020204020204" charset="-122"/>
                  <a:cs typeface="+mn-cs"/>
                  <a:sym typeface="Arial" panose="020B0604020202020204" pitchFamily="34" charset="0"/>
                </a:rPr>
                <a:t>通过电脑端申请</a:t>
              </a:r>
              <a:endParaRPr kumimoji="0" lang="zh-CN" altLang="en-US" sz="2135" b="0" i="0" u="none" strike="noStrike" kern="1200" cap="none" spc="0" normalizeH="0" baseline="0" noProof="0">
                <a:ln>
                  <a:noFill/>
                </a:ln>
                <a:solidFill>
                  <a:srgbClr val="006FB8"/>
                </a:solidFill>
                <a:effectLst/>
                <a:uLnTx/>
                <a:uFillTx/>
                <a:latin typeface="Arial" panose="020B0604020202020204" pitchFamily="34" charset="0"/>
                <a:ea typeface="微软雅黑" panose="020B0503020204020204" charset="-122"/>
                <a:cs typeface="+mn-cs"/>
                <a:sym typeface="Arial" panose="020B0604020202020204" pitchFamily="34" charset="0"/>
              </a:endParaRPr>
            </a:p>
          </p:txBody>
        </p:sp>
        <p:cxnSp>
          <p:nvCxnSpPr>
            <p:cNvPr id="12" name="íṡľíḍè-Straight Connector 46"/>
            <p:cNvCxnSpPr/>
            <p:nvPr/>
          </p:nvCxnSpPr>
          <p:spPr>
            <a:xfrm>
              <a:off x="1815298" y="2581794"/>
              <a:ext cx="1839366" cy="0"/>
            </a:xfrm>
            <a:prstGeom prst="line">
              <a:avLst/>
            </a:prstGeom>
            <a:ln>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2" name="文本框 1"/>
          <p:cNvSpPr txBox="1"/>
          <p:nvPr/>
        </p:nvSpPr>
        <p:spPr>
          <a:xfrm>
            <a:off x="1125220" y="1330325"/>
            <a:ext cx="9941560" cy="368300"/>
          </a:xfrm>
          <a:prstGeom prst="rect">
            <a:avLst/>
          </a:prstGeom>
          <a:noFill/>
        </p:spPr>
        <p:txBody>
          <a:bodyPr wrap="square" rtlCol="0" anchor="t">
            <a:spAutoFit/>
          </a:bodyPr>
          <a:p>
            <a:r>
              <a:rPr lang="zh-CN" altLang="en-US"/>
              <a:t>已入池企业通过金服云平台在线申请商贸贷、外贸贷：</a:t>
            </a:r>
            <a:endParaRPr lang="zh-CN" altLang="en-US"/>
          </a:p>
        </p:txBody>
      </p:sp>
      <p:sp>
        <p:nvSpPr>
          <p:cNvPr id="4" name="文本框 3"/>
          <p:cNvSpPr txBox="1"/>
          <p:nvPr/>
        </p:nvSpPr>
        <p:spPr>
          <a:xfrm>
            <a:off x="497205" y="5419725"/>
            <a:ext cx="11014075" cy="368300"/>
          </a:xfrm>
          <a:prstGeom prst="rect">
            <a:avLst/>
          </a:prstGeom>
          <a:noFill/>
        </p:spPr>
        <p:txBody>
          <a:bodyPr wrap="square" rtlCol="0">
            <a:spAutoFit/>
          </a:bodyPr>
          <a:p>
            <a:r>
              <a:rPr lang="zh-CN" altLang="en-US"/>
              <a:t>尚未成为金服云平台认证企业的，可参考“福建金服云”微信公众号“了解更多”的“注册指引”进行注册。</a:t>
            </a:r>
            <a:endParaRPr lang="zh-CN" altLang="en-US"/>
          </a:p>
        </p:txBody>
      </p:sp>
      <p:sp>
        <p:nvSpPr>
          <p:cNvPr id="21" name="标题 5"/>
          <p:cNvSpPr txBox="1"/>
          <p:nvPr/>
        </p:nvSpPr>
        <p:spPr>
          <a:xfrm>
            <a:off x="319405" y="600710"/>
            <a:ext cx="9912985" cy="377190"/>
          </a:xfrm>
          <a:prstGeom prst="rect">
            <a:avLst/>
          </a:prstGeom>
        </p:spPr>
        <p:txBody>
          <a:bodyPr vert="horz" lIns="91440" tIns="72000" rIns="91440" bIns="36000" rtlCol="0" anchor="ctr">
            <a:noAutofit/>
          </a:bodyPr>
          <a:p>
            <a:pPr lvl="0">
              <a:lnSpc>
                <a:spcPct val="90000"/>
              </a:lnSpc>
              <a:defRPr/>
            </a:pPr>
            <a:r>
              <a:rPr kumimoji="1" lang="en-US" altLang="zh-CN" sz="4800" u="none" strike="noStrike" kern="1200" cap="none" spc="0" normalizeH="0" baseline="0" noProof="0" dirty="0">
                <a:ln>
                  <a:noFill/>
                </a:ln>
                <a:solidFill>
                  <a:schemeClr val="bg2">
                    <a:lumMod val="25000"/>
                  </a:schemeClr>
                </a:solidFill>
                <a:effectLst/>
                <a:uLnTx/>
                <a:uFillTx/>
                <a:latin typeface="微软雅黑" panose="020B0503020204020204" charset="-122"/>
                <a:ea typeface="微软雅黑" panose="020B0503020204020204" charset="-122"/>
                <a:cs typeface="微软雅黑" panose="020B0503020204020204" charset="-122"/>
              </a:rPr>
              <a:t>2.3.2 </a:t>
            </a:r>
            <a:r>
              <a:rPr kumimoji="1" lang="zh-CN" altLang="en-US" sz="4800" u="none" strike="noStrike" kern="1200" cap="none" spc="0" normalizeH="0" baseline="0" noProof="0" dirty="0">
                <a:ln>
                  <a:noFill/>
                </a:ln>
                <a:solidFill>
                  <a:schemeClr val="bg2">
                    <a:lumMod val="25000"/>
                  </a:schemeClr>
                </a:solidFill>
                <a:effectLst/>
                <a:uLnTx/>
                <a:uFillTx/>
                <a:latin typeface="微软雅黑" panose="020B0503020204020204" charset="-122"/>
                <a:ea typeface="微软雅黑" panose="020B0503020204020204" charset="-122"/>
                <a:cs typeface="微软雅黑" panose="020B0503020204020204" charset="-122"/>
              </a:rPr>
              <a:t>在金服云平台提出贷款申请</a:t>
            </a:r>
            <a:endParaRPr kumimoji="1" lang="zh-CN" altLang="en-US" sz="4800" u="none" strike="noStrike" kern="1200" cap="none" spc="0" normalizeH="0" baseline="0" noProof="0" dirty="0">
              <a:ln>
                <a:noFill/>
              </a:ln>
              <a:solidFill>
                <a:schemeClr val="bg2">
                  <a:lumMod val="25000"/>
                </a:schemeClr>
              </a:solidFill>
              <a:effectLst/>
              <a:uLnTx/>
              <a:uFillTx/>
              <a:latin typeface="微软雅黑" panose="020B0503020204020204" charset="-122"/>
              <a:ea typeface="微软雅黑" panose="020B0503020204020204" charset="-122"/>
              <a:cs typeface="微软雅黑" panose="020B0503020204020204" charset="-122"/>
            </a:endParaRPr>
          </a:p>
        </p:txBody>
      </p:sp>
      <p:sp>
        <p:nvSpPr>
          <p:cNvPr id="6" name="文本框 5"/>
          <p:cNvSpPr txBox="1"/>
          <p:nvPr/>
        </p:nvSpPr>
        <p:spPr>
          <a:xfrm>
            <a:off x="498475" y="5826125"/>
            <a:ext cx="11014075" cy="368300"/>
          </a:xfrm>
          <a:prstGeom prst="rect">
            <a:avLst/>
          </a:prstGeom>
          <a:noFill/>
        </p:spPr>
        <p:txBody>
          <a:bodyPr wrap="square" rtlCol="0">
            <a:spAutoFit/>
          </a:bodyPr>
          <a:p>
            <a:r>
              <a:rPr lang="zh-CN" altLang="en-US"/>
              <a:t>详细操作流程由金服云平台业务负责同志介绍。</a:t>
            </a:r>
            <a:endParaRPr lang="zh-CN" altLang="en-US"/>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2" name="图片 1" descr="微信图片_20200720094326"/>
          <p:cNvPicPr>
            <a:picLocks noChangeAspect="1"/>
          </p:cNvPicPr>
          <p:nvPr/>
        </p:nvPicPr>
        <p:blipFill>
          <a:blip r:embed="rId1"/>
          <a:stretch>
            <a:fillRect/>
          </a:stretch>
        </p:blipFill>
        <p:spPr>
          <a:xfrm>
            <a:off x="2116455" y="322580"/>
            <a:ext cx="7506970" cy="496125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nvSpPr>
        <p:spPr>
          <a:xfrm>
            <a:off x="2639695" y="1708150"/>
            <a:ext cx="7461885" cy="230695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3600" b="1" i="0" u="none" strike="noStrike" kern="1200" cap="none" spc="0" normalizeH="0" baseline="0" noProof="0" dirty="0">
                <a:ln>
                  <a:noFill/>
                </a:ln>
                <a:solidFill>
                  <a:srgbClr val="013365"/>
                </a:solidFill>
                <a:effectLst/>
                <a:uLnTx/>
                <a:uFillTx/>
                <a:latin typeface="Arial" panose="020B0604020202020204"/>
                <a:ea typeface="微软雅黑" panose="020B0503020204020204" charset="-122"/>
                <a:cs typeface="+mn-ea"/>
              </a:rPr>
              <a:t>    </a:t>
            </a:r>
            <a:r>
              <a:rPr kumimoji="0" lang="zh-CN" altLang="en-US" sz="3600" b="1" i="0" u="none" strike="noStrike" kern="1200" cap="none" spc="0" normalizeH="0" baseline="0" noProof="0" dirty="0">
                <a:ln>
                  <a:noFill/>
                </a:ln>
                <a:solidFill>
                  <a:srgbClr val="013365"/>
                </a:solidFill>
                <a:effectLst/>
                <a:uLnTx/>
                <a:uFillTx/>
                <a:latin typeface="Arial" panose="020B0604020202020204"/>
                <a:ea typeface="微软雅黑" panose="020B0503020204020204" charset="-122"/>
                <a:cs typeface="+mn-ea"/>
              </a:rPr>
              <a:t>《福建省商贸贷外贸贷实施暂行办法》于6月29日由省商务厅、省财政厅、省金融监管局联合印发实施，现解读介绍如下。</a:t>
            </a:r>
            <a:endParaRPr kumimoji="0" lang="zh-CN" altLang="en-US" sz="3600" b="1" i="0" u="none" strike="noStrike" kern="1200" cap="none" spc="0" normalizeH="0" baseline="0" noProof="0" dirty="0">
              <a:ln>
                <a:noFill/>
              </a:ln>
              <a:solidFill>
                <a:srgbClr val="013365"/>
              </a:solidFill>
              <a:effectLst/>
              <a:uLnTx/>
              <a:uFillTx/>
              <a:latin typeface="Arial" panose="020B0604020202020204"/>
              <a:ea typeface="微软雅黑" panose="020B0503020204020204" charset="-122"/>
              <a:cs typeface="+mn-ea"/>
            </a:endParaRPr>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íṡľíḍè-Rectangle 27"/>
          <p:cNvSpPr/>
          <p:nvPr/>
        </p:nvSpPr>
        <p:spPr>
          <a:xfrm>
            <a:off x="1106170" y="579120"/>
            <a:ext cx="10502265" cy="4008755"/>
          </a:xfrm>
          <a:prstGeom prst="rect">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wrap="square" anchor="ctr" anchorCtr="1">
            <a:normAutofit lnSpcReduction="10000"/>
          </a:bodyPr>
          <a:p>
            <a:pPr marL="0" marR="0" lvl="0" indent="0" algn="l" defTabSz="914400" rtl="0" eaLnBrk="1" fontAlgn="auto" latinLnBrk="0" hangingPunct="1">
              <a:lnSpc>
                <a:spcPct val="120000"/>
              </a:lnSpc>
              <a:spcBef>
                <a:spcPts val="0"/>
              </a:spcBef>
              <a:spcAft>
                <a:spcPts val="0"/>
              </a:spcAft>
              <a:buClrTx/>
              <a:buSzTx/>
              <a:buFontTx/>
              <a:buNone/>
              <a:defRPr/>
            </a:pPr>
            <a:r>
              <a:rPr lang="zh-CN" altLang="en-US" sz="2400">
                <a:solidFill>
                  <a:schemeClr val="tx1"/>
                </a:solidFill>
                <a:sym typeface="+mn-ea"/>
              </a:rPr>
              <a:t>备注：定向选择金融机构的范围（省级27家银行全部上平台）。兴业银行、福建农商银行 农村信用社、厦门国际银行、福建海峡银行、厦门银行、泉州银行、中国农业发展银行福建省分行、中国邮政储蓄银行福建省分行、国家开发银行福建省分行、交通银行福建省分行、中国进出口银行福建省分行、中国农业银行福建省分行、中国银行福建省分行、中国建设银行福建省分行、中国工商银行福建省分行、中国民生银行、福建华通银行、上海浦东发展银行福州分行、中信银行福州分行、恒丰银行福州分行、平安银行福州分行、渤海银行福州分行、浙江稠州商业银行福州分行、广发银行福州分行、招商银行福州分行、华夏银行福州分行、中国光大银行福州分行</a:t>
            </a:r>
            <a:endParaRPr lang="zh-CN" altLang="en-US" sz="2400">
              <a:solidFill>
                <a:schemeClr val="tx1"/>
              </a:solidFill>
              <a:sym typeface="+mn-ea"/>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nvSpPr>
        <p:spPr>
          <a:xfrm>
            <a:off x="1178560" y="1817353"/>
            <a:ext cx="9834880" cy="1938020"/>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altLang="zh-CN" sz="6000" b="1" i="0" u="none" strike="noStrike" kern="1200" cap="none" spc="0" normalizeH="0" baseline="0" noProof="0" dirty="0">
                <a:ln>
                  <a:noFill/>
                </a:ln>
                <a:solidFill>
                  <a:srgbClr val="013365"/>
                </a:solidFill>
                <a:effectLst/>
                <a:uLnTx/>
                <a:uFillTx/>
                <a:latin typeface="Arial" panose="020B0604020202020204"/>
                <a:ea typeface="微软雅黑" panose="020B0503020204020204" charset="-122"/>
                <a:cs typeface="+mn-ea"/>
              </a:rPr>
              <a:t>2.4 </a:t>
            </a:r>
            <a:r>
              <a:rPr kumimoji="0" lang="zh-CN" altLang="en-US" sz="6000" b="1" i="0" u="none" strike="noStrike" kern="1200" cap="none" spc="0" normalizeH="0" baseline="0" noProof="0" dirty="0">
                <a:ln>
                  <a:noFill/>
                </a:ln>
                <a:solidFill>
                  <a:srgbClr val="013365"/>
                </a:solidFill>
                <a:effectLst/>
                <a:uLnTx/>
                <a:uFillTx/>
                <a:latin typeface="Arial" panose="020B0604020202020204"/>
                <a:ea typeface="微软雅黑" panose="020B0503020204020204" charset="-122"/>
                <a:cs typeface="+mn-ea"/>
              </a:rPr>
              <a:t>贷款的金额、利率、期限</a:t>
            </a:r>
            <a:endParaRPr kumimoji="0" lang="zh-CN" altLang="en-US" sz="6000" b="1" i="0" u="none" strike="noStrike" kern="1200" cap="none" spc="0" normalizeH="0" baseline="0" noProof="0" dirty="0">
              <a:ln>
                <a:noFill/>
              </a:ln>
              <a:solidFill>
                <a:srgbClr val="013365"/>
              </a:solidFill>
              <a:effectLst/>
              <a:uLnTx/>
              <a:uFillTx/>
              <a:latin typeface="Arial" panose="020B0604020202020204"/>
              <a:ea typeface="微软雅黑" panose="020B0503020204020204" charset="-122"/>
              <a:cs typeface="+mn-ea"/>
            </a:endParaRPr>
          </a:p>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6000" b="1" i="0" u="none" strike="noStrike" kern="1200" cap="none" spc="0" normalizeH="0" baseline="0" noProof="0" dirty="0">
                <a:ln>
                  <a:noFill/>
                </a:ln>
                <a:solidFill>
                  <a:srgbClr val="013365"/>
                </a:solidFill>
                <a:effectLst/>
                <a:uLnTx/>
                <a:uFillTx/>
                <a:latin typeface="Arial" panose="020B0604020202020204"/>
                <a:ea typeface="微软雅黑" panose="020B0503020204020204" charset="-122"/>
                <a:cs typeface="+mn-ea"/>
              </a:rPr>
              <a:t>有没有限定？</a:t>
            </a:r>
            <a:endParaRPr kumimoji="0" lang="zh-CN" altLang="en-US" sz="6000" b="1" i="0" u="none" strike="noStrike" kern="1200" cap="none" spc="0" normalizeH="0" baseline="0" noProof="0" dirty="0">
              <a:ln>
                <a:noFill/>
              </a:ln>
              <a:solidFill>
                <a:srgbClr val="013365"/>
              </a:solidFill>
              <a:effectLst/>
              <a:uLnTx/>
              <a:uFillTx/>
              <a:latin typeface="Arial" panose="020B0604020202020204"/>
              <a:ea typeface="微软雅黑" panose="020B0503020204020204" charset="-122"/>
              <a:cs typeface="+mn-ea"/>
            </a:endParaRPr>
          </a:p>
        </p:txBody>
      </p:sp>
      <p:sp>
        <p:nvSpPr>
          <p:cNvPr id="18" name="文本框 17"/>
          <p:cNvSpPr txBox="1"/>
          <p:nvPr/>
        </p:nvSpPr>
        <p:spPr>
          <a:xfrm>
            <a:off x="6348095" y="367030"/>
            <a:ext cx="5292090" cy="521970"/>
          </a:xfrm>
          <a:prstGeom prst="rect">
            <a:avLst/>
          </a:prstGeom>
          <a:noFill/>
        </p:spPr>
        <p:txBody>
          <a:bodyPr wrap="square" rtlCol="0">
            <a:spAutoFit/>
          </a:bodyPr>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400" noProof="0" dirty="0">
                <a:ln>
                  <a:noFill/>
                </a:ln>
                <a:solidFill>
                  <a:srgbClr val="013365"/>
                </a:solidFill>
                <a:effectLst/>
                <a:uLnTx/>
                <a:uFillTx/>
                <a:latin typeface="Arial" panose="020B0604020202020204"/>
                <a:ea typeface="微软雅黑" panose="020B0503020204020204" charset="-122"/>
                <a:cs typeface="+mn-ea"/>
                <a:sym typeface="+mn-lt"/>
              </a:rPr>
              <a:t>《福建省商贸贷外贸贷实施暂行办法》</a:t>
            </a:r>
            <a:endParaRPr lang="zh-CN" altLang="en-US" sz="1400" noProof="0" dirty="0">
              <a:ln>
                <a:noFill/>
              </a:ln>
              <a:solidFill>
                <a:srgbClr val="013365"/>
              </a:solidFill>
              <a:effectLst/>
              <a:uLnTx/>
              <a:uFillTx/>
              <a:latin typeface="Arial" panose="020B0604020202020204"/>
              <a:ea typeface="微软雅黑" panose="020B0503020204020204" charset="-122"/>
              <a:cs typeface="+mn-ea"/>
              <a:sym typeface="+mn-lt"/>
            </a:endParaRPr>
          </a:p>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400" noProof="0" dirty="0">
                <a:ln>
                  <a:noFill/>
                </a:ln>
                <a:solidFill>
                  <a:srgbClr val="013365"/>
                </a:solidFill>
                <a:effectLst/>
                <a:uLnTx/>
                <a:uFillTx/>
                <a:latin typeface="Arial" panose="020B0604020202020204"/>
                <a:ea typeface="微软雅黑" panose="020B0503020204020204" charset="-122"/>
                <a:cs typeface="+mn-ea"/>
                <a:sym typeface="+mn-lt"/>
              </a:rPr>
              <a:t>政策解读</a:t>
            </a: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1644650" y="1075055"/>
            <a:ext cx="9596120" cy="3681730"/>
          </a:xfrm>
          <a:prstGeom prst="rect">
            <a:avLst/>
          </a:prstGeom>
          <a:noFill/>
        </p:spPr>
        <p:txBody>
          <a:bodyPr wrap="square" rtlCol="0">
            <a:spAutoFit/>
          </a:bodyPr>
          <a:p>
            <a:pPr fontAlgn="auto">
              <a:lnSpc>
                <a:spcPts val="4000"/>
              </a:lnSpc>
            </a:pPr>
            <a:r>
              <a:rPr lang="zh-CN" altLang="en-US" sz="2800"/>
              <a:t>单户企业的贷款规模控制在1000万元以内，实行优惠贷款利率，各政策性银行、大型银行等合作金融机构的贷款年化利率不超过最近的一年期贷款市场报价利率（LPR）加100个基点，其他合作金融机构的贷款年化利率不超过人行统计的我省上一年度普惠小微企业贷款加权平均利率（</a:t>
            </a:r>
            <a:r>
              <a:rPr lang="en-US" altLang="zh-CN" sz="2800"/>
              <a:t>2019</a:t>
            </a:r>
            <a:r>
              <a:rPr lang="zh-CN" altLang="en-US" sz="2800"/>
              <a:t>年为</a:t>
            </a:r>
            <a:r>
              <a:rPr lang="en-US" altLang="zh-CN" sz="2800"/>
              <a:t>5.39%</a:t>
            </a:r>
            <a:r>
              <a:rPr lang="zh-CN" altLang="en-US" sz="2800"/>
              <a:t>）。贷款期限由银行与企业自主选择，原则上不超过1年，鼓励银行采取无还本续贷方式延长企业贷款期限。</a:t>
            </a:r>
            <a:endParaRPr lang="zh-CN" altLang="en-US" sz="2800"/>
          </a:p>
        </p:txBody>
      </p:sp>
      <p:sp>
        <p:nvSpPr>
          <p:cNvPr id="18" name="文本框 17"/>
          <p:cNvSpPr txBox="1"/>
          <p:nvPr/>
        </p:nvSpPr>
        <p:spPr>
          <a:xfrm>
            <a:off x="6348095" y="367030"/>
            <a:ext cx="5292090" cy="521970"/>
          </a:xfrm>
          <a:prstGeom prst="rect">
            <a:avLst/>
          </a:prstGeom>
          <a:noFill/>
        </p:spPr>
        <p:txBody>
          <a:bodyPr wrap="square" rtlCol="0">
            <a:spAutoFit/>
          </a:bodyPr>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400" noProof="0" dirty="0">
                <a:ln>
                  <a:noFill/>
                </a:ln>
                <a:solidFill>
                  <a:srgbClr val="013365"/>
                </a:solidFill>
                <a:effectLst/>
                <a:uLnTx/>
                <a:uFillTx/>
                <a:latin typeface="Arial" panose="020B0604020202020204"/>
                <a:ea typeface="微软雅黑" panose="020B0503020204020204" charset="-122"/>
                <a:cs typeface="+mn-ea"/>
                <a:sym typeface="+mn-lt"/>
              </a:rPr>
              <a:t>《福建省商贸贷外贸贷实施暂行办法》</a:t>
            </a:r>
            <a:endParaRPr lang="zh-CN" altLang="en-US" sz="1400" noProof="0" dirty="0">
              <a:ln>
                <a:noFill/>
              </a:ln>
              <a:solidFill>
                <a:srgbClr val="013365"/>
              </a:solidFill>
              <a:effectLst/>
              <a:uLnTx/>
              <a:uFillTx/>
              <a:latin typeface="Arial" panose="020B0604020202020204"/>
              <a:ea typeface="微软雅黑" panose="020B0503020204020204" charset="-122"/>
              <a:cs typeface="+mn-ea"/>
              <a:sym typeface="+mn-lt"/>
            </a:endParaRPr>
          </a:p>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400" noProof="0" dirty="0">
                <a:ln>
                  <a:noFill/>
                </a:ln>
                <a:solidFill>
                  <a:srgbClr val="013365"/>
                </a:solidFill>
                <a:effectLst/>
                <a:uLnTx/>
                <a:uFillTx/>
                <a:latin typeface="Arial" panose="020B0604020202020204"/>
                <a:ea typeface="微软雅黑" panose="020B0503020204020204" charset="-122"/>
                <a:cs typeface="+mn-ea"/>
                <a:sym typeface="+mn-lt"/>
              </a:rPr>
              <a:t>政策解读</a:t>
            </a:r>
            <a:endParaRPr lang="zh-CN" alt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文本框 5"/>
          <p:cNvSpPr txBox="1"/>
          <p:nvPr/>
        </p:nvSpPr>
        <p:spPr>
          <a:xfrm>
            <a:off x="3464560" y="1118853"/>
            <a:ext cx="5262880" cy="1014730"/>
          </a:xfrm>
          <a:prstGeom prst="rect">
            <a:avLst/>
          </a:prstGeom>
          <a:noFill/>
        </p:spPr>
        <p:txBody>
          <a:bodyPr wrap="none" rtlCol="0">
            <a:spAutoFit/>
          </a:bodyPr>
          <a:p>
            <a:pPr marL="0" marR="0" lvl="0" indent="0" algn="ctr" defTabSz="914400" rtl="0" eaLnBrk="1" fontAlgn="auto" latinLnBrk="0" hangingPunct="1">
              <a:lnSpc>
                <a:spcPct val="100000"/>
              </a:lnSpc>
              <a:spcBef>
                <a:spcPts val="0"/>
              </a:spcBef>
              <a:spcAft>
                <a:spcPts val="0"/>
              </a:spcAft>
              <a:buClrTx/>
              <a:buSzTx/>
              <a:buFontTx/>
              <a:buNone/>
              <a:defRPr/>
            </a:pPr>
            <a:r>
              <a:rPr kumimoji="0" lang="en-US" altLang="zh-CN" sz="6000" b="1" i="0" u="none" strike="noStrike" kern="1200" cap="none" spc="0" normalizeH="0" baseline="0" noProof="0" dirty="0">
                <a:ln>
                  <a:noFill/>
                </a:ln>
                <a:solidFill>
                  <a:srgbClr val="013365"/>
                </a:solidFill>
                <a:effectLst/>
                <a:uLnTx/>
                <a:uFillTx/>
                <a:latin typeface="Arial" panose="020B0604020202020204"/>
                <a:ea typeface="微软雅黑" panose="020B0503020204020204" charset="-122"/>
                <a:cs typeface="+mn-ea"/>
              </a:rPr>
              <a:t>2.5 </a:t>
            </a:r>
            <a:r>
              <a:rPr kumimoji="0" lang="zh-CN" altLang="en-US" sz="6000" b="1" i="0" u="none" strike="noStrike" kern="1200" cap="none" spc="0" normalizeH="0" baseline="0" noProof="0" dirty="0">
                <a:ln>
                  <a:noFill/>
                </a:ln>
                <a:solidFill>
                  <a:srgbClr val="013365"/>
                </a:solidFill>
                <a:effectLst/>
                <a:uLnTx/>
                <a:uFillTx/>
                <a:latin typeface="Arial" panose="020B0604020202020204"/>
                <a:ea typeface="微软雅黑" panose="020B0503020204020204" charset="-122"/>
                <a:cs typeface="+mn-ea"/>
              </a:rPr>
              <a:t>资金的用途</a:t>
            </a:r>
            <a:endParaRPr kumimoji="0" lang="zh-CN" altLang="en-US" sz="6000" b="1" i="0" u="none" strike="noStrike" kern="1200" cap="none" spc="0" normalizeH="0" baseline="0" noProof="0" dirty="0">
              <a:ln>
                <a:noFill/>
              </a:ln>
              <a:solidFill>
                <a:srgbClr val="013365"/>
              </a:solidFill>
              <a:effectLst/>
              <a:uLnTx/>
              <a:uFillTx/>
              <a:latin typeface="Arial" panose="020B0604020202020204"/>
              <a:ea typeface="微软雅黑" panose="020B0503020204020204" charset="-122"/>
              <a:cs typeface="+mn-ea"/>
            </a:endParaRPr>
          </a:p>
        </p:txBody>
      </p:sp>
      <p:sp>
        <p:nvSpPr>
          <p:cNvPr id="18" name="文本框 17"/>
          <p:cNvSpPr txBox="1"/>
          <p:nvPr/>
        </p:nvSpPr>
        <p:spPr>
          <a:xfrm>
            <a:off x="6348095" y="367030"/>
            <a:ext cx="5292090" cy="521970"/>
          </a:xfrm>
          <a:prstGeom prst="rect">
            <a:avLst/>
          </a:prstGeom>
          <a:noFill/>
        </p:spPr>
        <p:txBody>
          <a:bodyPr wrap="square" rtlCol="0">
            <a:spAutoFit/>
          </a:bodyPr>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400" noProof="0" dirty="0">
                <a:ln>
                  <a:noFill/>
                </a:ln>
                <a:solidFill>
                  <a:srgbClr val="013365"/>
                </a:solidFill>
                <a:effectLst/>
                <a:uLnTx/>
                <a:uFillTx/>
                <a:latin typeface="Arial" panose="020B0604020202020204"/>
                <a:ea typeface="微软雅黑" panose="020B0503020204020204" charset="-122"/>
                <a:cs typeface="+mn-ea"/>
                <a:sym typeface="+mn-lt"/>
              </a:rPr>
              <a:t>《福建省商贸贷外贸贷实施暂行办法》</a:t>
            </a:r>
            <a:endParaRPr lang="zh-CN" altLang="en-US" sz="1400" noProof="0" dirty="0">
              <a:ln>
                <a:noFill/>
              </a:ln>
              <a:solidFill>
                <a:srgbClr val="013365"/>
              </a:solidFill>
              <a:effectLst/>
              <a:uLnTx/>
              <a:uFillTx/>
              <a:latin typeface="Arial" panose="020B0604020202020204"/>
              <a:ea typeface="微软雅黑" panose="020B0503020204020204" charset="-122"/>
              <a:cs typeface="+mn-ea"/>
              <a:sym typeface="+mn-lt"/>
            </a:endParaRPr>
          </a:p>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400" noProof="0" dirty="0">
                <a:ln>
                  <a:noFill/>
                </a:ln>
                <a:solidFill>
                  <a:srgbClr val="013365"/>
                </a:solidFill>
                <a:effectLst/>
                <a:uLnTx/>
                <a:uFillTx/>
                <a:latin typeface="Arial" panose="020B0604020202020204"/>
                <a:ea typeface="微软雅黑" panose="020B0503020204020204" charset="-122"/>
                <a:cs typeface="+mn-ea"/>
                <a:sym typeface="+mn-lt"/>
              </a:rPr>
              <a:t>政策解读</a:t>
            </a:r>
            <a:endParaRPr lang="zh-CN" altLang="en-US"/>
          </a:p>
        </p:txBody>
      </p:sp>
      <p:sp>
        <p:nvSpPr>
          <p:cNvPr id="2" name="文本框 1"/>
          <p:cNvSpPr txBox="1"/>
          <p:nvPr/>
        </p:nvSpPr>
        <p:spPr>
          <a:xfrm>
            <a:off x="1940560" y="2279650"/>
            <a:ext cx="8731250" cy="2676525"/>
          </a:xfrm>
          <a:prstGeom prst="rect">
            <a:avLst/>
          </a:prstGeom>
          <a:noFill/>
        </p:spPr>
        <p:txBody>
          <a:bodyPr wrap="square" rtlCol="0">
            <a:spAutoFit/>
          </a:bodyPr>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2800" b="1" i="0" u="none" strike="noStrike" kern="1200" cap="none" spc="0" normalizeH="0" baseline="0" noProof="0" dirty="0">
                <a:ln>
                  <a:noFill/>
                </a:ln>
                <a:solidFill>
                  <a:srgbClr val="013365"/>
                </a:solidFill>
                <a:effectLst/>
                <a:uLnTx/>
                <a:uFillTx/>
                <a:latin typeface="+mn-ea"/>
                <a:cs typeface="+mn-ea"/>
              </a:rPr>
              <a:t>用于本企业的正常生产经营。</a:t>
            </a:r>
            <a:endParaRPr kumimoji="0" lang="zh-CN" altLang="en-US" sz="2800" b="1" i="0" u="none" strike="noStrike" kern="1200" cap="none" spc="0" normalizeH="0" baseline="0" noProof="0" dirty="0">
              <a:ln>
                <a:noFill/>
              </a:ln>
              <a:solidFill>
                <a:srgbClr val="013365"/>
              </a:solidFill>
              <a:effectLst/>
              <a:uLnTx/>
              <a:uFillTx/>
              <a:latin typeface="+mn-ea"/>
              <a:cs typeface="+mn-ea"/>
            </a:endParaRPr>
          </a:p>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2800" b="1" i="0" u="none" strike="noStrike" kern="1200" cap="none" spc="0" normalizeH="0" baseline="0" noProof="0" dirty="0">
              <a:ln>
                <a:noFill/>
              </a:ln>
              <a:solidFill>
                <a:srgbClr val="013365"/>
              </a:solidFill>
              <a:effectLst/>
              <a:uLnTx/>
              <a:uFillTx/>
              <a:latin typeface="+mn-ea"/>
              <a:cs typeface="+mn-ea"/>
            </a:endParaRPr>
          </a:p>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2800" b="1" i="0" u="none" strike="noStrike" kern="1200" cap="none" spc="0" normalizeH="0" baseline="0" noProof="0" dirty="0">
                <a:ln>
                  <a:noFill/>
                </a:ln>
                <a:solidFill>
                  <a:srgbClr val="013365"/>
                </a:solidFill>
                <a:effectLst/>
                <a:uLnTx/>
                <a:uFillTx/>
                <a:latin typeface="+mn-ea"/>
                <a:cs typeface="+mn-ea"/>
              </a:rPr>
              <a:t>禁止用途：</a:t>
            </a:r>
            <a:r>
              <a:rPr kumimoji="0" lang="zh-CN" altLang="en-US" sz="2800" i="0" u="none" strike="noStrike" kern="1200" cap="none" spc="0" normalizeH="0" baseline="0" noProof="0" dirty="0">
                <a:ln>
                  <a:noFill/>
                </a:ln>
                <a:solidFill>
                  <a:srgbClr val="013365"/>
                </a:solidFill>
                <a:effectLst/>
                <a:uLnTx/>
                <a:uFillTx/>
                <a:latin typeface="+mn-ea"/>
                <a:cs typeface="+mn-ea"/>
              </a:rPr>
              <a:t>不能用于金融投资、理财、转贷等套利活动和个人消费，以及投资国家产业政策禁止和限制的项目。</a:t>
            </a:r>
            <a:endParaRPr kumimoji="0" lang="zh-CN" altLang="en-US" sz="2800" i="0" u="none" strike="noStrike" kern="1200" cap="none" spc="0" normalizeH="0" baseline="0" noProof="0" dirty="0">
              <a:ln>
                <a:noFill/>
              </a:ln>
              <a:solidFill>
                <a:srgbClr val="013365"/>
              </a:solidFill>
              <a:effectLst/>
              <a:uLnTx/>
              <a:uFillTx/>
              <a:latin typeface="+mn-ea"/>
              <a:cs typeface="+mn-ea"/>
            </a:endParaRPr>
          </a:p>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2800" i="0" u="none" strike="noStrike" kern="1200" cap="none" spc="0" normalizeH="0" baseline="0" noProof="0" dirty="0">
              <a:ln>
                <a:noFill/>
              </a:ln>
              <a:solidFill>
                <a:srgbClr val="013365"/>
              </a:solidFill>
              <a:effectLst/>
              <a:uLnTx/>
              <a:uFillTx/>
              <a:latin typeface="+mn-ea"/>
              <a:cs typeface="+mn-ea"/>
            </a:endParaRPr>
          </a:p>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2800" b="1" i="0" u="none" strike="noStrike" kern="1200" cap="none" spc="0" normalizeH="0" baseline="0" noProof="0" dirty="0">
                <a:ln>
                  <a:noFill/>
                </a:ln>
                <a:solidFill>
                  <a:srgbClr val="013365"/>
                </a:solidFill>
                <a:effectLst/>
                <a:uLnTx/>
                <a:uFillTx/>
                <a:latin typeface="+mn-ea"/>
                <a:cs typeface="+mn-ea"/>
              </a:rPr>
              <a:t>企业需</a:t>
            </a:r>
            <a:r>
              <a:rPr lang="zh-CN" altLang="en-US" sz="2800" b="1" noProof="0" dirty="0">
                <a:ln>
                  <a:noFill/>
                </a:ln>
                <a:solidFill>
                  <a:srgbClr val="013365"/>
                </a:solidFill>
                <a:effectLst/>
                <a:uLnTx/>
                <a:uFillTx/>
                <a:latin typeface="+mn-ea"/>
                <a:cs typeface="+mn-ea"/>
                <a:sym typeface="+mn-ea"/>
              </a:rPr>
              <a:t>在金服云平台上</a:t>
            </a:r>
            <a:r>
              <a:rPr kumimoji="0" lang="zh-CN" altLang="en-US" sz="2800" b="1" i="0" u="none" strike="noStrike" kern="1200" cap="none" spc="0" normalizeH="0" baseline="0" noProof="0" dirty="0">
                <a:ln>
                  <a:noFill/>
                </a:ln>
                <a:solidFill>
                  <a:srgbClr val="013365"/>
                </a:solidFill>
                <a:effectLst/>
                <a:uLnTx/>
                <a:uFillTx/>
                <a:latin typeface="+mn-ea"/>
                <a:cs typeface="+mn-ea"/>
              </a:rPr>
              <a:t>对上述资金用途规定进行承诺。</a:t>
            </a:r>
            <a:endParaRPr kumimoji="0" lang="zh-CN" altLang="en-US" sz="2800" b="1" i="0" u="none" strike="noStrike" kern="1200" cap="none" spc="0" normalizeH="0" baseline="0" noProof="0" dirty="0">
              <a:ln>
                <a:noFill/>
              </a:ln>
              <a:solidFill>
                <a:srgbClr val="013365"/>
              </a:solidFill>
              <a:effectLst/>
              <a:uLnTx/>
              <a:uFillTx/>
              <a:latin typeface="+mn-ea"/>
              <a:cs typeface="+mn-ea"/>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nvSpPr>
        <p:spPr>
          <a:xfrm>
            <a:off x="2321560" y="1789413"/>
            <a:ext cx="7548880" cy="1938020"/>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altLang="zh-CN" sz="6000" b="1" i="0" u="none" strike="noStrike" kern="1200" cap="none" spc="0" normalizeH="0" baseline="0" noProof="0" dirty="0">
                <a:ln>
                  <a:noFill/>
                </a:ln>
                <a:solidFill>
                  <a:srgbClr val="013365"/>
                </a:solidFill>
                <a:effectLst/>
                <a:uLnTx/>
                <a:uFillTx/>
                <a:latin typeface="Arial" panose="020B0604020202020204"/>
                <a:ea typeface="微软雅黑" panose="020B0503020204020204" charset="-122"/>
                <a:cs typeface="+mn-ea"/>
              </a:rPr>
              <a:t>2.6 </a:t>
            </a:r>
            <a:r>
              <a:rPr kumimoji="0" lang="zh-CN" altLang="en-US" sz="6000" b="1" i="0" u="none" strike="noStrike" kern="1200" cap="none" spc="0" normalizeH="0" baseline="0" noProof="0" dirty="0">
                <a:ln>
                  <a:noFill/>
                </a:ln>
                <a:solidFill>
                  <a:srgbClr val="013365"/>
                </a:solidFill>
                <a:effectLst/>
                <a:uLnTx/>
                <a:uFillTx/>
                <a:latin typeface="Arial" panose="020B0604020202020204"/>
                <a:ea typeface="微软雅黑" panose="020B0503020204020204" charset="-122"/>
                <a:cs typeface="+mn-ea"/>
              </a:rPr>
              <a:t>金融机构如何受理</a:t>
            </a:r>
            <a:endParaRPr kumimoji="0" lang="zh-CN" altLang="en-US" sz="6000" b="1" i="0" u="none" strike="noStrike" kern="1200" cap="none" spc="0" normalizeH="0" baseline="0" noProof="0" dirty="0">
              <a:ln>
                <a:noFill/>
              </a:ln>
              <a:solidFill>
                <a:srgbClr val="013365"/>
              </a:solidFill>
              <a:effectLst/>
              <a:uLnTx/>
              <a:uFillTx/>
              <a:latin typeface="Arial" panose="020B0604020202020204"/>
              <a:ea typeface="微软雅黑" panose="020B0503020204020204" charset="-122"/>
              <a:cs typeface="+mn-ea"/>
            </a:endParaRPr>
          </a:p>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6000" b="1" i="0" u="none" strike="noStrike" kern="1200" cap="none" spc="0" normalizeH="0" baseline="0" noProof="0" dirty="0">
                <a:ln>
                  <a:noFill/>
                </a:ln>
                <a:solidFill>
                  <a:srgbClr val="013365"/>
                </a:solidFill>
                <a:effectLst/>
                <a:uLnTx/>
                <a:uFillTx/>
                <a:latin typeface="Arial" panose="020B0604020202020204"/>
                <a:ea typeface="微软雅黑" panose="020B0503020204020204" charset="-122"/>
                <a:cs typeface="+mn-ea"/>
              </a:rPr>
              <a:t>商贸贷、外贸贷？</a:t>
            </a:r>
            <a:endParaRPr kumimoji="0" lang="zh-CN" altLang="en-US" sz="6000" b="1" i="0" u="none" strike="noStrike" kern="1200" cap="none" spc="0" normalizeH="0" baseline="0" noProof="0" dirty="0">
              <a:ln>
                <a:noFill/>
              </a:ln>
              <a:solidFill>
                <a:srgbClr val="013365"/>
              </a:solidFill>
              <a:effectLst/>
              <a:uLnTx/>
              <a:uFillTx/>
              <a:latin typeface="Arial" panose="020B0604020202020204"/>
              <a:ea typeface="微软雅黑" panose="020B0503020204020204" charset="-122"/>
              <a:cs typeface="+mn-ea"/>
            </a:endParaRPr>
          </a:p>
        </p:txBody>
      </p:sp>
      <p:sp>
        <p:nvSpPr>
          <p:cNvPr id="18" name="文本框 17"/>
          <p:cNvSpPr txBox="1"/>
          <p:nvPr/>
        </p:nvSpPr>
        <p:spPr>
          <a:xfrm>
            <a:off x="6348095" y="367030"/>
            <a:ext cx="5292090" cy="521970"/>
          </a:xfrm>
          <a:prstGeom prst="rect">
            <a:avLst/>
          </a:prstGeom>
          <a:noFill/>
        </p:spPr>
        <p:txBody>
          <a:bodyPr wrap="square" rtlCol="0">
            <a:spAutoFit/>
          </a:bodyPr>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400" noProof="0" dirty="0">
                <a:ln>
                  <a:noFill/>
                </a:ln>
                <a:solidFill>
                  <a:srgbClr val="013365"/>
                </a:solidFill>
                <a:effectLst/>
                <a:uLnTx/>
                <a:uFillTx/>
                <a:latin typeface="Arial" panose="020B0604020202020204"/>
                <a:ea typeface="微软雅黑" panose="020B0503020204020204" charset="-122"/>
                <a:cs typeface="+mn-ea"/>
                <a:sym typeface="+mn-lt"/>
              </a:rPr>
              <a:t>《福建省商贸贷外贸贷实施暂行办法》</a:t>
            </a:r>
            <a:endParaRPr lang="zh-CN" altLang="en-US" sz="1400" noProof="0" dirty="0">
              <a:ln>
                <a:noFill/>
              </a:ln>
              <a:solidFill>
                <a:srgbClr val="013365"/>
              </a:solidFill>
              <a:effectLst/>
              <a:uLnTx/>
              <a:uFillTx/>
              <a:latin typeface="Arial" panose="020B0604020202020204"/>
              <a:ea typeface="微软雅黑" panose="020B0503020204020204" charset="-122"/>
              <a:cs typeface="+mn-ea"/>
              <a:sym typeface="+mn-lt"/>
            </a:endParaRPr>
          </a:p>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400" noProof="0" dirty="0">
                <a:ln>
                  <a:noFill/>
                </a:ln>
                <a:solidFill>
                  <a:srgbClr val="013365"/>
                </a:solidFill>
                <a:effectLst/>
                <a:uLnTx/>
                <a:uFillTx/>
                <a:latin typeface="Arial" panose="020B0604020202020204"/>
                <a:ea typeface="微软雅黑" panose="020B0503020204020204" charset="-122"/>
                <a:cs typeface="+mn-ea"/>
                <a:sym typeface="+mn-lt"/>
              </a:rPr>
              <a:t>政策解读</a:t>
            </a: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文本框 17"/>
          <p:cNvSpPr txBox="1"/>
          <p:nvPr/>
        </p:nvSpPr>
        <p:spPr>
          <a:xfrm>
            <a:off x="6348095" y="367030"/>
            <a:ext cx="5292090" cy="521970"/>
          </a:xfrm>
          <a:prstGeom prst="rect">
            <a:avLst/>
          </a:prstGeom>
          <a:noFill/>
        </p:spPr>
        <p:txBody>
          <a:bodyPr wrap="square" rtlCol="0">
            <a:spAutoFit/>
          </a:bodyPr>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400" noProof="0" dirty="0">
                <a:ln>
                  <a:noFill/>
                </a:ln>
                <a:solidFill>
                  <a:srgbClr val="013365"/>
                </a:solidFill>
                <a:effectLst/>
                <a:uLnTx/>
                <a:uFillTx/>
                <a:latin typeface="Arial" panose="020B0604020202020204"/>
                <a:ea typeface="微软雅黑" panose="020B0503020204020204" charset="-122"/>
                <a:cs typeface="+mn-ea"/>
                <a:sym typeface="+mn-lt"/>
              </a:rPr>
              <a:t>《福建省商贸贷外贸贷实施暂行办法》</a:t>
            </a:r>
            <a:endParaRPr lang="zh-CN" altLang="en-US" sz="1400" noProof="0" dirty="0">
              <a:ln>
                <a:noFill/>
              </a:ln>
              <a:solidFill>
                <a:srgbClr val="013365"/>
              </a:solidFill>
              <a:effectLst/>
              <a:uLnTx/>
              <a:uFillTx/>
              <a:latin typeface="Arial" panose="020B0604020202020204"/>
              <a:ea typeface="微软雅黑" panose="020B0503020204020204" charset="-122"/>
              <a:cs typeface="+mn-ea"/>
              <a:sym typeface="+mn-lt"/>
            </a:endParaRPr>
          </a:p>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400" noProof="0" dirty="0">
                <a:ln>
                  <a:noFill/>
                </a:ln>
                <a:solidFill>
                  <a:srgbClr val="013365"/>
                </a:solidFill>
                <a:effectLst/>
                <a:uLnTx/>
                <a:uFillTx/>
                <a:latin typeface="Arial" panose="020B0604020202020204"/>
                <a:ea typeface="微软雅黑" panose="020B0503020204020204" charset="-122"/>
                <a:cs typeface="+mn-ea"/>
                <a:sym typeface="+mn-lt"/>
              </a:rPr>
              <a:t>政策解读</a:t>
            </a:r>
            <a:endParaRPr lang="zh-CN" altLang="en-US"/>
          </a:p>
        </p:txBody>
      </p:sp>
      <p:sp>
        <p:nvSpPr>
          <p:cNvPr id="2" name="文本框 1"/>
          <p:cNvSpPr txBox="1"/>
          <p:nvPr/>
        </p:nvSpPr>
        <p:spPr>
          <a:xfrm>
            <a:off x="1156335" y="521970"/>
            <a:ext cx="9878695" cy="5477510"/>
          </a:xfrm>
          <a:prstGeom prst="rect">
            <a:avLst/>
          </a:prstGeom>
          <a:noFill/>
        </p:spPr>
        <p:txBody>
          <a:bodyPr wrap="square" rtlCol="0">
            <a:spAutoFit/>
          </a:bodyPr>
          <a:p>
            <a:endParaRPr lang="en-US" altLang="zh-CN" sz="2000"/>
          </a:p>
          <a:p>
            <a:r>
              <a:rPr lang="zh-CN" altLang="en-US" sz="2000"/>
              <a:t>      </a:t>
            </a:r>
            <a:r>
              <a:rPr lang="zh-CN" altLang="en-US" sz="2200"/>
              <a:t> 企业通过快服贷专区发布融资需求后，金服云平台自动校验该企业是否在企业池中。如果企业已入池，金服云平台会将该笔需求推送至指定的意向银行，意向银行的经办岗用户登录金服云平台后，可在“工作台-待办事项—快服贷”功能界面中关注受理贷款，以及后续的业务处理。意向银行应于关注受理贷款5个工作日内完成贷款投放。</a:t>
            </a:r>
            <a:endParaRPr lang="zh-CN" altLang="en-US" sz="2200"/>
          </a:p>
          <a:p>
            <a:endParaRPr lang="zh-CN" altLang="en-US" sz="2200"/>
          </a:p>
          <a:p>
            <a:r>
              <a:rPr lang="zh-CN" altLang="en-US" sz="2200"/>
              <a:t>        对接情况在线留痕，金服云平台设置“已发布”“被关注”“已授信”等业务状态标识。对接未成功，除涉密及敏感信息，应简要说明理由。对接成功后，银行应在5个工作日内，通过金服云平台报备授信、贷款发放情况。逾期未报备的，不纳入资金池风险分担支持范围。</a:t>
            </a:r>
            <a:endParaRPr lang="zh-CN" altLang="en-US" sz="2200"/>
          </a:p>
          <a:p>
            <a:endParaRPr lang="zh-CN" altLang="en-US" sz="2200"/>
          </a:p>
          <a:p>
            <a:r>
              <a:rPr lang="zh-CN" altLang="en-US" sz="2200"/>
              <a:t>        银企对接可采用银政保、银政担、银政等合作模式，具体合作模式由银、保、担、企自主选择。合作金融机构可向中国（福建）国际贸易单一窗口申请查阅融资需求企业的资信信息。鼓励合作金融机构对企业池内的企业提供纯信用融资。</a:t>
            </a:r>
            <a:endParaRPr lang="zh-CN" altLang="en-US" sz="2200"/>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nvSpPr>
        <p:spPr>
          <a:xfrm>
            <a:off x="3083560" y="1076943"/>
            <a:ext cx="6024880" cy="1014730"/>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altLang="zh-CN" sz="6000" b="1" i="0" u="none" strike="noStrike" kern="1200" cap="none" spc="0" normalizeH="0" baseline="0" noProof="0" dirty="0">
                <a:ln>
                  <a:noFill/>
                </a:ln>
                <a:solidFill>
                  <a:srgbClr val="013365"/>
                </a:solidFill>
                <a:effectLst/>
                <a:uLnTx/>
                <a:uFillTx/>
                <a:latin typeface="Arial" panose="020B0604020202020204"/>
                <a:ea typeface="微软雅黑" panose="020B0503020204020204" charset="-122"/>
                <a:cs typeface="+mn-ea"/>
              </a:rPr>
              <a:t>2.7 </a:t>
            </a:r>
            <a:r>
              <a:rPr kumimoji="0" lang="zh-CN" altLang="en-US" sz="6000" b="1" i="0" u="none" strike="noStrike" kern="1200" cap="none" spc="0" normalizeH="0" baseline="0" noProof="0" dirty="0">
                <a:ln>
                  <a:noFill/>
                </a:ln>
                <a:solidFill>
                  <a:srgbClr val="013365"/>
                </a:solidFill>
                <a:effectLst/>
                <a:uLnTx/>
                <a:uFillTx/>
                <a:latin typeface="Arial" panose="020B0604020202020204"/>
                <a:ea typeface="微软雅黑" panose="020B0503020204020204" charset="-122"/>
                <a:cs typeface="+mn-ea"/>
              </a:rPr>
              <a:t>其他注意事项</a:t>
            </a:r>
            <a:endParaRPr kumimoji="0" lang="zh-CN" altLang="en-US" sz="6000" b="1" i="0" u="none" strike="noStrike" kern="1200" cap="none" spc="0" normalizeH="0" baseline="0" noProof="0" dirty="0">
              <a:ln>
                <a:noFill/>
              </a:ln>
              <a:solidFill>
                <a:srgbClr val="013365"/>
              </a:solidFill>
              <a:effectLst/>
              <a:uLnTx/>
              <a:uFillTx/>
              <a:latin typeface="Arial" panose="020B0604020202020204"/>
              <a:ea typeface="微软雅黑" panose="020B0503020204020204" charset="-122"/>
              <a:cs typeface="+mn-ea"/>
            </a:endParaRPr>
          </a:p>
        </p:txBody>
      </p:sp>
      <p:sp>
        <p:nvSpPr>
          <p:cNvPr id="18" name="文本框 17"/>
          <p:cNvSpPr txBox="1"/>
          <p:nvPr/>
        </p:nvSpPr>
        <p:spPr>
          <a:xfrm>
            <a:off x="6348095" y="367030"/>
            <a:ext cx="5292090" cy="521970"/>
          </a:xfrm>
          <a:prstGeom prst="rect">
            <a:avLst/>
          </a:prstGeom>
          <a:noFill/>
        </p:spPr>
        <p:txBody>
          <a:bodyPr wrap="square" rtlCol="0">
            <a:spAutoFit/>
          </a:bodyPr>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400" noProof="0" dirty="0">
                <a:ln>
                  <a:noFill/>
                </a:ln>
                <a:solidFill>
                  <a:srgbClr val="013365"/>
                </a:solidFill>
                <a:effectLst/>
                <a:uLnTx/>
                <a:uFillTx/>
                <a:latin typeface="Arial" panose="020B0604020202020204"/>
                <a:ea typeface="微软雅黑" panose="020B0503020204020204" charset="-122"/>
                <a:cs typeface="+mn-ea"/>
                <a:sym typeface="+mn-lt"/>
              </a:rPr>
              <a:t>《福建省商贸贷外贸贷实施暂行办法》</a:t>
            </a:r>
            <a:endParaRPr lang="zh-CN" altLang="en-US" sz="1400" noProof="0" dirty="0">
              <a:ln>
                <a:noFill/>
              </a:ln>
              <a:solidFill>
                <a:srgbClr val="013365"/>
              </a:solidFill>
              <a:effectLst/>
              <a:uLnTx/>
              <a:uFillTx/>
              <a:latin typeface="Arial" panose="020B0604020202020204"/>
              <a:ea typeface="微软雅黑" panose="020B0503020204020204" charset="-122"/>
              <a:cs typeface="+mn-ea"/>
              <a:sym typeface="+mn-lt"/>
            </a:endParaRPr>
          </a:p>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400" noProof="0" dirty="0">
                <a:ln>
                  <a:noFill/>
                </a:ln>
                <a:solidFill>
                  <a:srgbClr val="013365"/>
                </a:solidFill>
                <a:effectLst/>
                <a:uLnTx/>
                <a:uFillTx/>
                <a:latin typeface="Arial" panose="020B0604020202020204"/>
                <a:ea typeface="微软雅黑" panose="020B0503020204020204" charset="-122"/>
                <a:cs typeface="+mn-ea"/>
                <a:sym typeface="+mn-lt"/>
              </a:rPr>
              <a:t>政策解读</a:t>
            </a:r>
            <a:endParaRPr lang="zh-CN" altLang="en-US"/>
          </a:p>
        </p:txBody>
      </p:sp>
      <p:sp>
        <p:nvSpPr>
          <p:cNvPr id="2" name="文本框 1"/>
          <p:cNvSpPr txBox="1"/>
          <p:nvPr/>
        </p:nvSpPr>
        <p:spPr>
          <a:xfrm>
            <a:off x="1352550" y="2209800"/>
            <a:ext cx="9831070" cy="2143125"/>
          </a:xfrm>
          <a:prstGeom prst="rect">
            <a:avLst/>
          </a:prstGeom>
          <a:noFill/>
        </p:spPr>
        <p:txBody>
          <a:bodyPr wrap="square" rtlCol="0">
            <a:spAutoFit/>
          </a:bodyPr>
          <a:p>
            <a:pPr marL="0" marR="0" lvl="0" indent="0" algn="l" defTabSz="914400" rtl="0" fontAlgn="auto">
              <a:lnSpc>
                <a:spcPts val="4000"/>
              </a:lnSpc>
              <a:spcBef>
                <a:spcPts val="0"/>
              </a:spcBef>
              <a:spcAft>
                <a:spcPts val="0"/>
              </a:spcAft>
              <a:buClrTx/>
              <a:buSzTx/>
              <a:buFontTx/>
              <a:buNone/>
              <a:defRPr/>
            </a:pPr>
            <a:r>
              <a:rPr kumimoji="0" lang="zh-CN" altLang="en-US" sz="2800" b="1" i="0" u="none" strike="noStrike" kern="1200" cap="none" spc="0" normalizeH="0" baseline="0" noProof="0" dirty="0">
                <a:ln>
                  <a:noFill/>
                </a:ln>
                <a:solidFill>
                  <a:srgbClr val="013365"/>
                </a:solidFill>
                <a:effectLst/>
                <a:uLnTx/>
                <a:uFillTx/>
                <a:latin typeface="Arial" panose="020B0604020202020204"/>
                <a:ea typeface="微软雅黑" panose="020B0503020204020204" charset="-122"/>
                <a:cs typeface="+mn-ea"/>
              </a:rPr>
              <a:t>1.发布需求后一段时间没有银行对接时，要及时撤回、重新定向选择其他银行再次发布需求。</a:t>
            </a:r>
            <a:endParaRPr kumimoji="0" lang="zh-CN" altLang="en-US" sz="2800" b="1" i="0" u="none" strike="noStrike" kern="1200" cap="none" spc="0" normalizeH="0" baseline="0" noProof="0" dirty="0">
              <a:ln>
                <a:noFill/>
              </a:ln>
              <a:solidFill>
                <a:srgbClr val="013365"/>
              </a:solidFill>
              <a:effectLst/>
              <a:uLnTx/>
              <a:uFillTx/>
              <a:latin typeface="Arial" panose="020B0604020202020204"/>
              <a:ea typeface="微软雅黑" panose="020B0503020204020204" charset="-122"/>
              <a:cs typeface="+mn-ea"/>
            </a:endParaRPr>
          </a:p>
          <a:p>
            <a:pPr marL="0" marR="0" lvl="0" indent="0" algn="l" defTabSz="914400" rtl="0" fontAlgn="auto">
              <a:lnSpc>
                <a:spcPts val="4000"/>
              </a:lnSpc>
              <a:spcBef>
                <a:spcPts val="0"/>
              </a:spcBef>
              <a:spcAft>
                <a:spcPts val="0"/>
              </a:spcAft>
              <a:buClrTx/>
              <a:buSzTx/>
              <a:buFontTx/>
              <a:buNone/>
              <a:defRPr/>
            </a:pPr>
            <a:r>
              <a:rPr kumimoji="0" lang="zh-CN" altLang="en-US" sz="2800" b="1" i="0" u="none" strike="noStrike" kern="1200" cap="none" spc="0" normalizeH="0" baseline="0" noProof="0" dirty="0">
                <a:ln>
                  <a:noFill/>
                </a:ln>
                <a:solidFill>
                  <a:srgbClr val="013365"/>
                </a:solidFill>
                <a:effectLst/>
                <a:uLnTx/>
                <a:uFillTx/>
                <a:latin typeface="Arial" panose="020B0604020202020204"/>
                <a:ea typeface="微软雅黑" panose="020B0503020204020204" charset="-122"/>
                <a:cs typeface="+mn-ea"/>
              </a:rPr>
              <a:t>2.银企真诚沟通、互相理解和支持。企业在同时向多家银行申请贷款时，要如实告知，让银行对贷款风险有客观的评判。</a:t>
            </a:r>
            <a:endParaRPr kumimoji="0" lang="zh-CN" altLang="en-US" sz="2800" b="1" i="0" u="none" strike="noStrike" kern="1200" cap="none" spc="0" normalizeH="0" baseline="0" noProof="0" dirty="0">
              <a:ln>
                <a:noFill/>
              </a:ln>
              <a:solidFill>
                <a:srgbClr val="013365"/>
              </a:solidFill>
              <a:effectLst/>
              <a:uLnTx/>
              <a:uFillTx/>
              <a:latin typeface="Arial" panose="020B0604020202020204"/>
              <a:ea typeface="微软雅黑" panose="020B0503020204020204" charset="-122"/>
              <a:cs typeface="+mn-ea"/>
            </a:endParaRPr>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8673" name="标题 1"/>
          <p:cNvSpPr>
            <a:spLocks noGrp="1"/>
          </p:cNvSpPr>
          <p:nvPr>
            <p:ph type="ctrTitle"/>
          </p:nvPr>
        </p:nvSpPr>
        <p:spPr>
          <a:xfrm>
            <a:off x="487680" y="194310"/>
            <a:ext cx="11165840" cy="3011170"/>
          </a:xfrm>
        </p:spPr>
        <p:txBody>
          <a:bodyPr/>
          <a:p>
            <a:pPr algn="ctr" eaLnBrk="1" hangingPunct="1">
              <a:lnSpc>
                <a:spcPct val="150000"/>
              </a:lnSpc>
            </a:pPr>
            <a:r>
              <a:rPr lang="zh-CN" altLang="en-US" dirty="0">
                <a:latin typeface="微软雅黑" panose="020B0503020204020204" charset="-122"/>
                <a:ea typeface="微软雅黑" panose="020B0503020204020204" charset="-122"/>
              </a:rPr>
              <a:t>谢谢大家！</a:t>
            </a:r>
            <a:endParaRPr lang="zh-CN" altLang="en-US" dirty="0">
              <a:latin typeface="微软雅黑" panose="020B0503020204020204" charset="-122"/>
              <a:ea typeface="微软雅黑" panose="020B0503020204020204" charset="-122"/>
            </a:endParaRPr>
          </a:p>
        </p:txBody>
      </p:sp>
      <p:sp>
        <p:nvSpPr>
          <p:cNvPr id="11" name="矩形 10"/>
          <p:cNvSpPr/>
          <p:nvPr/>
        </p:nvSpPr>
        <p:spPr>
          <a:xfrm>
            <a:off x="2520315" y="2760345"/>
            <a:ext cx="6795770" cy="26231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230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ea"/>
                <a:sym typeface="+mn-lt"/>
              </a:rPr>
              <a:t>福建省商务厅财务处    薛从彬</a:t>
            </a:r>
            <a:endParaRPr kumimoji="0" lang="zh-CN" altLang="en-US" sz="230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ea"/>
              <a:sym typeface="+mn-lt"/>
            </a:endParaRPr>
          </a:p>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230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ea"/>
              <a:sym typeface="+mn-lt"/>
            </a:endParaRPr>
          </a:p>
          <a:p>
            <a:pPr marL="0" marR="0" lvl="0" indent="0" algn="ctr" defTabSz="914400" rtl="0" fontAlgn="auto">
              <a:lnSpc>
                <a:spcPts val="3100"/>
              </a:lnSpc>
              <a:spcBef>
                <a:spcPts val="0"/>
              </a:spcBef>
              <a:spcAft>
                <a:spcPts val="0"/>
              </a:spcAft>
              <a:buClrTx/>
              <a:buSzTx/>
              <a:buFontTx/>
              <a:buNone/>
              <a:defRPr/>
            </a:pPr>
            <a:r>
              <a:rPr lang="zh-CN" altLang="en-US" sz="2300" noProof="0" dirty="0">
                <a:ln>
                  <a:noFill/>
                </a:ln>
                <a:solidFill>
                  <a:prstClr val="white"/>
                </a:solidFill>
                <a:effectLst/>
                <a:uLnTx/>
                <a:uFillTx/>
                <a:latin typeface="Arial" panose="020B0604020202020204"/>
                <a:ea typeface="微软雅黑" panose="020B0503020204020204" charset="-122"/>
                <a:cs typeface="+mn-ea"/>
                <a:sym typeface="+mn-lt"/>
              </a:rPr>
              <a:t>电话：</a:t>
            </a:r>
            <a:r>
              <a:rPr lang="en-US" altLang="zh-CN" sz="2300" noProof="0" dirty="0">
                <a:ln>
                  <a:noFill/>
                </a:ln>
                <a:solidFill>
                  <a:prstClr val="white"/>
                </a:solidFill>
                <a:effectLst/>
                <a:uLnTx/>
                <a:uFillTx/>
                <a:latin typeface="Arial" panose="020B0604020202020204"/>
                <a:ea typeface="微软雅黑" panose="020B0503020204020204" charset="-122"/>
                <a:cs typeface="+mn-ea"/>
                <a:sym typeface="+mn-lt"/>
              </a:rPr>
              <a:t>0591-87303263</a:t>
            </a:r>
            <a:endParaRPr kumimoji="0" lang="en-US" altLang="zh-CN" sz="230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ea"/>
              <a:sym typeface="+mn-lt"/>
            </a:endParaRPr>
          </a:p>
          <a:p>
            <a:pPr marL="0" marR="0" lvl="0" indent="0" algn="ctr" defTabSz="914400" rtl="0" fontAlgn="auto">
              <a:lnSpc>
                <a:spcPts val="3100"/>
              </a:lnSpc>
              <a:spcBef>
                <a:spcPts val="0"/>
              </a:spcBef>
              <a:spcAft>
                <a:spcPts val="0"/>
              </a:spcAft>
              <a:buClrTx/>
              <a:buSzTx/>
              <a:buFontTx/>
              <a:buNone/>
              <a:defRPr/>
            </a:pPr>
            <a:r>
              <a:rPr lang="zh-CN" altLang="en-US" sz="2300" noProof="0" dirty="0">
                <a:ln>
                  <a:noFill/>
                </a:ln>
                <a:solidFill>
                  <a:prstClr val="white"/>
                </a:solidFill>
                <a:effectLst/>
                <a:uLnTx/>
                <a:uFillTx/>
                <a:latin typeface="Arial" panose="020B0604020202020204"/>
                <a:ea typeface="微软雅黑" panose="020B0503020204020204" charset="-122"/>
                <a:cs typeface="+mn-ea"/>
                <a:sym typeface="+mn-lt"/>
              </a:rPr>
              <a:t>邮箱：</a:t>
            </a:r>
            <a:r>
              <a:rPr lang="en-US" altLang="zh-CN" sz="2300" noProof="0" dirty="0">
                <a:ln>
                  <a:noFill/>
                </a:ln>
                <a:solidFill>
                  <a:prstClr val="white"/>
                </a:solidFill>
                <a:effectLst/>
                <a:uLnTx/>
                <a:uFillTx/>
                <a:latin typeface="Arial" panose="020B0604020202020204"/>
                <a:ea typeface="微软雅黑" panose="020B0503020204020204" charset="-122"/>
                <a:cs typeface="+mn-ea"/>
                <a:sym typeface="+mn-lt"/>
              </a:rPr>
              <a:t>xuecongbin@163.com</a:t>
            </a:r>
            <a:endParaRPr lang="en-US" altLang="zh-CN" sz="2300" noProof="0" dirty="0">
              <a:ln>
                <a:noFill/>
              </a:ln>
              <a:solidFill>
                <a:prstClr val="white"/>
              </a:solidFill>
              <a:effectLst/>
              <a:uLnTx/>
              <a:uFillTx/>
              <a:latin typeface="Arial" panose="020B0604020202020204"/>
              <a:ea typeface="微软雅黑" panose="020B0503020204020204" charset="-122"/>
              <a:cs typeface="+mn-ea"/>
              <a:sym typeface="+mn-lt"/>
            </a:endParaRPr>
          </a:p>
          <a:p>
            <a:pPr marL="0" marR="0" lvl="0" indent="0" algn="ctr" defTabSz="914400" rtl="0" fontAlgn="auto">
              <a:lnSpc>
                <a:spcPts val="3100"/>
              </a:lnSpc>
              <a:spcBef>
                <a:spcPts val="0"/>
              </a:spcBef>
              <a:spcAft>
                <a:spcPts val="0"/>
              </a:spcAft>
              <a:buClrTx/>
              <a:buSzTx/>
              <a:buFontTx/>
              <a:buNone/>
              <a:defRPr/>
            </a:pPr>
            <a:r>
              <a:rPr kumimoji="0" lang="en-US" altLang="zh-CN" sz="230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ea"/>
                <a:sym typeface="+mn-lt"/>
              </a:rPr>
              <a:t>PPT</a:t>
            </a:r>
            <a:r>
              <a:rPr kumimoji="0" lang="zh-CN" altLang="en-US" sz="230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ea"/>
                <a:sym typeface="+mn-lt"/>
              </a:rPr>
              <a:t>可到福建省商务厅门户网站</a:t>
            </a:r>
            <a:r>
              <a:rPr kumimoji="0" lang="en-US" altLang="zh-CN" sz="230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ea"/>
                <a:sym typeface="+mn-lt"/>
              </a:rPr>
              <a:t>“</a:t>
            </a:r>
            <a:r>
              <a:rPr kumimoji="0" lang="zh-CN" altLang="en-US" sz="230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ea"/>
                <a:sym typeface="+mn-lt"/>
              </a:rPr>
              <a:t>商贸贷外贸贷</a:t>
            </a:r>
            <a:r>
              <a:rPr kumimoji="0" lang="en-US" altLang="zh-CN" sz="230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ea"/>
                <a:sym typeface="+mn-lt"/>
              </a:rPr>
              <a:t>”</a:t>
            </a:r>
            <a:r>
              <a:rPr kumimoji="0" lang="zh-CN" altLang="en-US" sz="230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ea"/>
                <a:sym typeface="+mn-lt"/>
              </a:rPr>
              <a:t>专栏下载：http://swt.fujian.gov.cn/ztzl/smdwmd</a:t>
            </a:r>
            <a:endParaRPr kumimoji="0" lang="zh-CN" altLang="en-US" sz="230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ea"/>
              <a:sym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fltVal val="0"/>
                                          </p:val>
                                        </p:tav>
                                        <p:tav tm="100000">
                                          <p:val>
                                            <p:strVal val="#ppt_h"/>
                                          </p:val>
                                        </p:tav>
                                      </p:tavLst>
                                    </p:anim>
                                    <p:animEffect transition="in" filter="fade">
                                      <p:cBhvr>
                                        <p:cTn id="9"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ldLvl="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nvSpPr>
        <p:spPr>
          <a:xfrm>
            <a:off x="4175760" y="2795253"/>
            <a:ext cx="3840480" cy="1198880"/>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7200" b="1" i="0" u="none" strike="noStrike" kern="1200" cap="none" spc="0" normalizeH="0" baseline="0" noProof="0" dirty="0">
                <a:ln>
                  <a:noFill/>
                </a:ln>
                <a:solidFill>
                  <a:srgbClr val="013365"/>
                </a:solidFill>
                <a:effectLst/>
                <a:uLnTx/>
                <a:uFillTx/>
                <a:latin typeface="Arial" panose="020B0604020202020204"/>
                <a:ea typeface="微软雅黑" panose="020B0503020204020204" charset="-122"/>
                <a:cs typeface="+mn-ea"/>
              </a:rPr>
              <a:t>背景介绍</a:t>
            </a:r>
            <a:endParaRPr kumimoji="0" lang="zh-CN" altLang="en-US" sz="7200" b="1" i="0" u="none" strike="noStrike" kern="1200" cap="none" spc="0" normalizeH="0" baseline="0" noProof="0" dirty="0">
              <a:ln>
                <a:noFill/>
              </a:ln>
              <a:solidFill>
                <a:srgbClr val="013365"/>
              </a:solidFill>
              <a:effectLst/>
              <a:uLnTx/>
              <a:uFillTx/>
              <a:latin typeface="Arial" panose="020B0604020202020204"/>
              <a:ea typeface="微软雅黑" panose="020B0503020204020204" charset="-122"/>
              <a:cs typeface="+mn-ea"/>
            </a:endParaRPr>
          </a:p>
        </p:txBody>
      </p:sp>
      <p:sp>
        <p:nvSpPr>
          <p:cNvPr id="5" name="椭圆 4"/>
          <p:cNvSpPr/>
          <p:nvPr/>
        </p:nvSpPr>
        <p:spPr>
          <a:xfrm>
            <a:off x="5543925" y="1515436"/>
            <a:ext cx="1104150" cy="1104149"/>
          </a:xfrm>
          <a:prstGeom prst="ellipse">
            <a:avLst/>
          </a:prstGeom>
          <a:solidFill>
            <a:schemeClr val="accent2"/>
          </a:solidFill>
          <a:ln w="25400">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altLang="zh-CN" sz="320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Arial" panose="020B0604020202020204" pitchFamily="34" charset="0"/>
              </a:rPr>
              <a:t>01</a:t>
            </a:r>
            <a:endParaRPr kumimoji="0" lang="zh-CN" altLang="en-US" sz="320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Arial" panose="020B0604020202020204" pitchFamily="34" charset="0"/>
            </a:endParaRPr>
          </a:p>
        </p:txBody>
      </p:sp>
      <p:sp>
        <p:nvSpPr>
          <p:cNvPr id="18" name="文本框 17"/>
          <p:cNvSpPr txBox="1"/>
          <p:nvPr/>
        </p:nvSpPr>
        <p:spPr>
          <a:xfrm>
            <a:off x="6348095" y="367030"/>
            <a:ext cx="5292090" cy="521970"/>
          </a:xfrm>
          <a:prstGeom prst="rect">
            <a:avLst/>
          </a:prstGeom>
          <a:noFill/>
        </p:spPr>
        <p:txBody>
          <a:bodyPr wrap="square" rtlCol="0">
            <a:spAutoFit/>
          </a:bodyPr>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400" noProof="0" dirty="0">
                <a:ln>
                  <a:noFill/>
                </a:ln>
                <a:solidFill>
                  <a:srgbClr val="013365"/>
                </a:solidFill>
                <a:effectLst/>
                <a:uLnTx/>
                <a:uFillTx/>
                <a:latin typeface="Arial" panose="020B0604020202020204"/>
                <a:ea typeface="微软雅黑" panose="020B0503020204020204" charset="-122"/>
                <a:cs typeface="+mn-ea"/>
                <a:sym typeface="+mn-lt"/>
              </a:rPr>
              <a:t>《福建省商贸贷外贸贷实施暂行办法》</a:t>
            </a:r>
            <a:endParaRPr lang="zh-CN" altLang="en-US" sz="1400" noProof="0" dirty="0">
              <a:ln>
                <a:noFill/>
              </a:ln>
              <a:solidFill>
                <a:srgbClr val="013365"/>
              </a:solidFill>
              <a:effectLst/>
              <a:uLnTx/>
              <a:uFillTx/>
              <a:latin typeface="Arial" panose="020B0604020202020204"/>
              <a:ea typeface="微软雅黑" panose="020B0503020204020204" charset="-122"/>
              <a:cs typeface="+mn-ea"/>
              <a:sym typeface="+mn-lt"/>
            </a:endParaRPr>
          </a:p>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400" noProof="0" dirty="0">
                <a:ln>
                  <a:noFill/>
                </a:ln>
                <a:solidFill>
                  <a:srgbClr val="013365"/>
                </a:solidFill>
                <a:effectLst/>
                <a:uLnTx/>
                <a:uFillTx/>
                <a:latin typeface="Arial" panose="020B0604020202020204"/>
                <a:ea typeface="微软雅黑" panose="020B0503020204020204" charset="-122"/>
                <a:cs typeface="+mn-ea"/>
                <a:sym typeface="+mn-lt"/>
              </a:rPr>
              <a:t>政策解读</a:t>
            </a: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íṡľíḍè-Rectangle 27"/>
          <p:cNvSpPr/>
          <p:nvPr/>
        </p:nvSpPr>
        <p:spPr>
          <a:xfrm>
            <a:off x="1910715" y="1071880"/>
            <a:ext cx="4009390" cy="3876675"/>
          </a:xfrm>
          <a:prstGeom prst="rect">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wrap="square" anchor="ctr" anchorCtr="1">
            <a:normAutofit/>
          </a:bodyPr>
          <a:p>
            <a:pPr marL="0" marR="0" lvl="0" indent="0" algn="l" defTabSz="914400" rtl="0" eaLnBrk="1" fontAlgn="auto" latinLnBrk="0" hangingPunct="1">
              <a:lnSpc>
                <a:spcPct val="120000"/>
              </a:lnSpc>
              <a:spcBef>
                <a:spcPts val="0"/>
              </a:spcBef>
              <a:spcAft>
                <a:spcPts val="0"/>
              </a:spcAft>
              <a:buClrTx/>
              <a:buSzTx/>
              <a:buFontTx/>
              <a:buNone/>
              <a:defRPr/>
            </a:pPr>
            <a:r>
              <a:rPr kumimoji="0" lang="zh-CN" altLang="en-US" sz="16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rPr>
              <a:t>2014年我省出台了外经贸企业助保贷政策，由省级财政安排1.5亿元作为风险补偿金，为符合条件的外经贸企业提供助保贷业务。经过两轮运作，取得积极成效。</a:t>
            </a:r>
            <a:endParaRPr kumimoji="0" lang="zh-CN" altLang="en-US" sz="16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endParaRPr>
          </a:p>
          <a:p>
            <a:pPr marL="0" marR="0" lvl="0" indent="0" algn="ctr" defTabSz="914400" rtl="0" eaLnBrk="1" fontAlgn="auto" latinLnBrk="0" hangingPunct="1">
              <a:lnSpc>
                <a:spcPct val="120000"/>
              </a:lnSpc>
              <a:spcBef>
                <a:spcPts val="0"/>
              </a:spcBef>
              <a:spcAft>
                <a:spcPts val="0"/>
              </a:spcAft>
              <a:buClrTx/>
              <a:buSzTx/>
              <a:buFontTx/>
              <a:buNone/>
              <a:defRPr/>
            </a:pPr>
            <a:endParaRPr kumimoji="0" lang="zh-CN" altLang="en-US" sz="16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endParaRPr>
          </a:p>
          <a:p>
            <a:pPr marL="0" marR="0" lvl="0" indent="0" algn="l" defTabSz="914400" rtl="0" eaLnBrk="1" fontAlgn="auto" latinLnBrk="0" hangingPunct="1">
              <a:lnSpc>
                <a:spcPct val="120000"/>
              </a:lnSpc>
              <a:spcBef>
                <a:spcPts val="0"/>
              </a:spcBef>
              <a:spcAft>
                <a:spcPts val="0"/>
              </a:spcAft>
              <a:buClrTx/>
              <a:buSzTx/>
              <a:buFontTx/>
              <a:buNone/>
              <a:defRPr/>
            </a:pPr>
            <a:r>
              <a:rPr kumimoji="0" lang="zh-CN" altLang="en-US" sz="16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rPr>
              <a:t>为用好金服云平台和10亿元风险分担资金，省商务厅联合省财政厅、省金融监管局，推出商贸贷、外贸贷，目的是为我省中小微商贸、外贸企业提供便利、快捷、高效的金融服务。</a:t>
            </a:r>
            <a:endParaRPr kumimoji="0" lang="zh-CN" altLang="en-US" sz="16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endParaRPr>
          </a:p>
        </p:txBody>
      </p:sp>
      <p:sp>
        <p:nvSpPr>
          <p:cNvPr id="18" name="文本框 17"/>
          <p:cNvSpPr txBox="1"/>
          <p:nvPr/>
        </p:nvSpPr>
        <p:spPr>
          <a:xfrm>
            <a:off x="6348095" y="367030"/>
            <a:ext cx="5292090" cy="521970"/>
          </a:xfrm>
          <a:prstGeom prst="rect">
            <a:avLst/>
          </a:prstGeom>
          <a:noFill/>
        </p:spPr>
        <p:txBody>
          <a:bodyPr wrap="square" rtlCol="0">
            <a:spAutoFit/>
          </a:bodyPr>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400" noProof="0" dirty="0">
                <a:ln>
                  <a:noFill/>
                </a:ln>
                <a:solidFill>
                  <a:srgbClr val="013365"/>
                </a:solidFill>
                <a:effectLst/>
                <a:uLnTx/>
                <a:uFillTx/>
                <a:latin typeface="Arial" panose="020B0604020202020204"/>
                <a:ea typeface="微软雅黑" panose="020B0503020204020204" charset="-122"/>
                <a:cs typeface="+mn-ea"/>
                <a:sym typeface="+mn-lt"/>
              </a:rPr>
              <a:t>《福建省商贸贷外贸贷实施暂行办法》</a:t>
            </a:r>
            <a:endParaRPr lang="zh-CN" altLang="en-US" sz="1400" noProof="0" dirty="0">
              <a:ln>
                <a:noFill/>
              </a:ln>
              <a:solidFill>
                <a:srgbClr val="013365"/>
              </a:solidFill>
              <a:effectLst/>
              <a:uLnTx/>
              <a:uFillTx/>
              <a:latin typeface="Arial" panose="020B0604020202020204"/>
              <a:ea typeface="微软雅黑" panose="020B0503020204020204" charset="-122"/>
              <a:cs typeface="+mn-ea"/>
              <a:sym typeface="+mn-lt"/>
            </a:endParaRPr>
          </a:p>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400" noProof="0" dirty="0">
                <a:ln>
                  <a:noFill/>
                </a:ln>
                <a:solidFill>
                  <a:srgbClr val="013365"/>
                </a:solidFill>
                <a:effectLst/>
                <a:uLnTx/>
                <a:uFillTx/>
                <a:latin typeface="Arial" panose="020B0604020202020204"/>
                <a:ea typeface="微软雅黑" panose="020B0503020204020204" charset="-122"/>
                <a:cs typeface="+mn-ea"/>
                <a:sym typeface="+mn-lt"/>
              </a:rPr>
              <a:t>政策解读</a:t>
            </a:r>
            <a:endParaRPr lang="zh-CN" altLang="en-US"/>
          </a:p>
        </p:txBody>
      </p:sp>
      <p:sp>
        <p:nvSpPr>
          <p:cNvPr id="17" name="íṡľíḍè-Rectangle 27"/>
          <p:cNvSpPr/>
          <p:nvPr/>
        </p:nvSpPr>
        <p:spPr>
          <a:xfrm>
            <a:off x="6494145" y="1101090"/>
            <a:ext cx="4009390" cy="3876675"/>
          </a:xfrm>
          <a:prstGeom prst="rect">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wrap="square" anchor="ctr" anchorCtr="1">
            <a:normAutofit/>
          </a:bodyPr>
          <a:p>
            <a:pPr marL="0" marR="0" lvl="0" indent="0" algn="l" defTabSz="914400" rtl="0" eaLnBrk="1" fontAlgn="auto" latinLnBrk="0" hangingPunct="1">
              <a:lnSpc>
                <a:spcPct val="120000"/>
              </a:lnSpc>
              <a:spcBef>
                <a:spcPts val="0"/>
              </a:spcBef>
              <a:spcAft>
                <a:spcPts val="0"/>
              </a:spcAft>
              <a:buClrTx/>
              <a:buSzTx/>
              <a:buFontTx/>
              <a:buNone/>
              <a:defRPr/>
            </a:pPr>
            <a:r>
              <a:rPr kumimoji="0" lang="zh-CN" altLang="en-US" sz="16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rPr>
              <a:t>省金融监管局、省数办牵头开发的福建金融服务云平台，支持银企开展在线融资对接。</a:t>
            </a:r>
            <a:endParaRPr kumimoji="0" lang="zh-CN" altLang="en-US" sz="16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endParaRPr>
          </a:p>
          <a:p>
            <a:pPr marL="0" marR="0" lvl="0" indent="0" algn="ctr" defTabSz="914400" rtl="0" eaLnBrk="1" fontAlgn="auto" latinLnBrk="0" hangingPunct="1">
              <a:lnSpc>
                <a:spcPct val="120000"/>
              </a:lnSpc>
              <a:spcBef>
                <a:spcPts val="0"/>
              </a:spcBef>
              <a:spcAft>
                <a:spcPts val="0"/>
              </a:spcAft>
              <a:buClrTx/>
              <a:buSzTx/>
              <a:buFontTx/>
              <a:buNone/>
              <a:defRPr/>
            </a:pPr>
            <a:endParaRPr kumimoji="0" lang="zh-CN" altLang="en-US" sz="16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endParaRPr>
          </a:p>
          <a:p>
            <a:pPr marL="0" marR="0" lvl="0" indent="0" algn="l" defTabSz="914400" rtl="0" eaLnBrk="1" fontAlgn="auto" latinLnBrk="0" hangingPunct="1">
              <a:lnSpc>
                <a:spcPct val="120000"/>
              </a:lnSpc>
              <a:spcBef>
                <a:spcPts val="0"/>
              </a:spcBef>
              <a:spcAft>
                <a:spcPts val="0"/>
              </a:spcAft>
              <a:buClrTx/>
              <a:buSzTx/>
              <a:buFontTx/>
              <a:buNone/>
              <a:defRPr/>
            </a:pPr>
            <a:r>
              <a:rPr kumimoji="0" lang="zh-CN" altLang="en-US" sz="16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rPr>
              <a:t>今年5月省财政厅牵头设立了10亿元省级政策性优惠贷款风险分担资金池（简称资金池），为符合条件企业融资提供风险分担资金保障。</a:t>
            </a:r>
            <a:endParaRPr kumimoji="0" lang="zh-CN" altLang="en-US" sz="16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íṡľíḍè-Rectangle 27"/>
          <p:cNvSpPr/>
          <p:nvPr/>
        </p:nvSpPr>
        <p:spPr>
          <a:xfrm>
            <a:off x="1910715" y="1071880"/>
            <a:ext cx="4009390" cy="3876675"/>
          </a:xfrm>
          <a:prstGeom prst="rect">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wrap="square" anchor="ctr" anchorCtr="1">
            <a:normAutofit/>
          </a:bodyPr>
          <a:p>
            <a:pPr marL="0" marR="0" lvl="0" indent="0" algn="l" defTabSz="914400" rtl="0" eaLnBrk="1" fontAlgn="auto" latinLnBrk="0" hangingPunct="1">
              <a:lnSpc>
                <a:spcPct val="120000"/>
              </a:lnSpc>
              <a:spcBef>
                <a:spcPts val="0"/>
              </a:spcBef>
              <a:spcAft>
                <a:spcPts val="0"/>
              </a:spcAft>
              <a:buClrTx/>
              <a:buSzTx/>
              <a:buFontTx/>
              <a:buNone/>
              <a:defRPr/>
            </a:pPr>
            <a:r>
              <a:rPr kumimoji="0" lang="en-US" altLang="zh-CN" sz="16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rPr>
              <a:t>    </a:t>
            </a:r>
            <a:r>
              <a:rPr kumimoji="0" lang="zh-CN" altLang="en-US" sz="16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rPr>
              <a:t>今年《政府工作报告》提出：鼓励银行大幅增加小微企业信用贷、首贷、无还本续贷。大幅拓展政府性融资担保覆盖面并明显降低费率。</a:t>
            </a:r>
            <a:r>
              <a:rPr kumimoji="0" lang="zh-CN" altLang="en-US" sz="1600" b="1"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rPr>
              <a:t>大型商业银行普惠型小微企业贷款增速要高于40%。</a:t>
            </a:r>
            <a:endParaRPr kumimoji="0" lang="zh-CN" altLang="en-US" sz="16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endParaRPr>
          </a:p>
          <a:p>
            <a:pPr marL="0" marR="0" lvl="0" indent="0" algn="ctr" defTabSz="914400" rtl="0" eaLnBrk="1" fontAlgn="auto" latinLnBrk="0" hangingPunct="1">
              <a:lnSpc>
                <a:spcPct val="120000"/>
              </a:lnSpc>
              <a:spcBef>
                <a:spcPts val="0"/>
              </a:spcBef>
              <a:spcAft>
                <a:spcPts val="0"/>
              </a:spcAft>
              <a:buClrTx/>
              <a:buSzTx/>
              <a:buFontTx/>
              <a:buNone/>
              <a:defRPr/>
            </a:pPr>
            <a:endParaRPr kumimoji="0" lang="zh-CN" altLang="en-US" sz="16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endParaRPr>
          </a:p>
          <a:p>
            <a:pPr marL="0" marR="0" lvl="0" indent="0" algn="ctr" defTabSz="914400" rtl="0" eaLnBrk="1" fontAlgn="auto" latinLnBrk="0" hangingPunct="1">
              <a:lnSpc>
                <a:spcPct val="120000"/>
              </a:lnSpc>
              <a:spcBef>
                <a:spcPts val="0"/>
              </a:spcBef>
              <a:spcAft>
                <a:spcPts val="0"/>
              </a:spcAft>
              <a:buClrTx/>
              <a:buSzTx/>
              <a:buFontTx/>
              <a:buNone/>
              <a:defRPr/>
            </a:pPr>
            <a:endParaRPr kumimoji="0" lang="zh-CN" altLang="en-US" sz="16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endParaRPr>
          </a:p>
        </p:txBody>
      </p:sp>
      <p:sp>
        <p:nvSpPr>
          <p:cNvPr id="17" name="íṡľíḍè-Rectangle 27"/>
          <p:cNvSpPr/>
          <p:nvPr/>
        </p:nvSpPr>
        <p:spPr>
          <a:xfrm>
            <a:off x="6494145" y="1101090"/>
            <a:ext cx="4009390" cy="3876675"/>
          </a:xfrm>
          <a:prstGeom prst="rect">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wrap="square" anchor="ctr" anchorCtr="1">
            <a:normAutofit lnSpcReduction="10000"/>
          </a:bodyPr>
          <a:p>
            <a:pPr marL="0" marR="0" lvl="0" indent="0" algn="l" defTabSz="914400" rtl="0" eaLnBrk="1" fontAlgn="auto" latinLnBrk="0" hangingPunct="1">
              <a:lnSpc>
                <a:spcPct val="120000"/>
              </a:lnSpc>
              <a:spcBef>
                <a:spcPts val="0"/>
              </a:spcBef>
              <a:spcAft>
                <a:spcPts val="0"/>
              </a:spcAft>
              <a:buClrTx/>
              <a:buSzTx/>
              <a:buFontTx/>
              <a:buNone/>
              <a:defRPr/>
            </a:pPr>
            <a:r>
              <a:rPr kumimoji="0" lang="en-US" altLang="zh-CN" sz="16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rPr>
              <a:t>    </a:t>
            </a:r>
            <a:r>
              <a:rPr kumimoji="0" lang="zh-CN" altLang="en-US" sz="16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rPr>
              <a:t>人民银行提供普惠小微企业信用贷款支持计划：</a:t>
            </a:r>
            <a:r>
              <a:rPr kumimoji="0" lang="zh-CN" altLang="en-US" sz="1600" b="1"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rPr>
              <a:t>人民银行</a:t>
            </a:r>
            <a:r>
              <a:rPr kumimoji="0" lang="zh-CN" altLang="en-US" sz="16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rPr>
              <a:t>运用普惠小微信用贷款支持计划，</a:t>
            </a:r>
            <a:r>
              <a:rPr kumimoji="0" lang="zh-CN" altLang="en-US" sz="1600" b="1"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rPr>
              <a:t>按季度购买</a:t>
            </a:r>
            <a:r>
              <a:rPr kumimoji="0" lang="zh-CN" altLang="en-US" sz="16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rPr>
              <a:t>符合条件的地方法人银行业</a:t>
            </a:r>
            <a:r>
              <a:rPr kumimoji="0" lang="zh-CN" altLang="en-US" sz="1600" b="1"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rPr>
              <a:t>金融机构新发放的普惠小微信用贷款</a:t>
            </a:r>
            <a:r>
              <a:rPr kumimoji="0" lang="zh-CN" altLang="en-US" sz="16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rPr>
              <a:t>，即</a:t>
            </a:r>
            <a:r>
              <a:rPr kumimoji="0" lang="zh-CN" altLang="en-US" sz="160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rPr>
              <a:t>购买贷款</a:t>
            </a:r>
            <a:r>
              <a:rPr kumimoji="0" lang="zh-CN" altLang="en-US" sz="1600" b="1"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rPr>
              <a:t>本金的40%，提供期限1年、利率为零的资金支持</a:t>
            </a:r>
            <a:r>
              <a:rPr kumimoji="0" lang="zh-CN" altLang="en-US" sz="16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rPr>
              <a:t>。地方法人银行业金融机构到期归还资金。</a:t>
            </a:r>
            <a:endParaRPr kumimoji="0" lang="zh-CN" altLang="en-US" sz="16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endParaRPr>
          </a:p>
          <a:p>
            <a:pPr marL="0" marR="0" lvl="0" indent="0" algn="ctr" defTabSz="914400" rtl="0" eaLnBrk="1" fontAlgn="auto" latinLnBrk="0" hangingPunct="1">
              <a:lnSpc>
                <a:spcPct val="120000"/>
              </a:lnSpc>
              <a:spcBef>
                <a:spcPts val="0"/>
              </a:spcBef>
              <a:spcAft>
                <a:spcPts val="0"/>
              </a:spcAft>
              <a:buClrTx/>
              <a:buSzTx/>
              <a:buFontTx/>
              <a:buNone/>
              <a:defRPr/>
            </a:pPr>
            <a:endParaRPr kumimoji="0" lang="zh-CN" altLang="en-US" sz="16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endParaRPr>
          </a:p>
          <a:p>
            <a:pPr marL="0" marR="0" lvl="0" indent="0" algn="ctr" defTabSz="914400" rtl="0" eaLnBrk="1" fontAlgn="auto" latinLnBrk="0" hangingPunct="1">
              <a:lnSpc>
                <a:spcPct val="120000"/>
              </a:lnSpc>
              <a:spcBef>
                <a:spcPts val="0"/>
              </a:spcBef>
              <a:spcAft>
                <a:spcPts val="0"/>
              </a:spcAft>
              <a:buClrTx/>
              <a:buSzTx/>
              <a:buFontTx/>
              <a:buNone/>
              <a:defRPr/>
            </a:pPr>
            <a:r>
              <a:rPr lang="zh-CN" altLang="en-US" sz="1600" noProof="0">
                <a:ln>
                  <a:noFill/>
                </a:ln>
                <a:solidFill>
                  <a:srgbClr val="080808"/>
                </a:solidFill>
                <a:effectLst/>
                <a:uLnTx/>
                <a:uFillTx/>
                <a:latin typeface="Arial" panose="020B0604020202020204" pitchFamily="34" charset="0"/>
                <a:ea typeface="微软雅黑" panose="020B0503020204020204" charset="-122"/>
                <a:sym typeface="Arial" panose="020B0604020202020204" pitchFamily="34" charset="0"/>
              </a:rPr>
              <a:t>    预计信用贷款支持可带动地方法人银行新发放普惠小微企业信用贷款约1万亿元。</a:t>
            </a:r>
            <a:endParaRPr kumimoji="0" lang="zh-CN" altLang="en-US" sz="16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endParaRPr>
          </a:p>
          <a:p>
            <a:pPr marL="0" marR="0" lvl="0" indent="0" algn="ctr" defTabSz="914400" rtl="0" eaLnBrk="1" fontAlgn="auto" latinLnBrk="0" hangingPunct="1">
              <a:lnSpc>
                <a:spcPct val="120000"/>
              </a:lnSpc>
              <a:spcBef>
                <a:spcPts val="0"/>
              </a:spcBef>
              <a:spcAft>
                <a:spcPts val="0"/>
              </a:spcAft>
              <a:buClrTx/>
              <a:buSzTx/>
              <a:buFontTx/>
              <a:buNone/>
              <a:defRPr/>
            </a:pPr>
            <a:endParaRPr kumimoji="0" lang="zh-CN" altLang="en-US" sz="16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文本框 5"/>
          <p:cNvSpPr txBox="1"/>
          <p:nvPr/>
        </p:nvSpPr>
        <p:spPr>
          <a:xfrm>
            <a:off x="4175760" y="2795253"/>
            <a:ext cx="3840480" cy="1198880"/>
          </a:xfrm>
          <a:prstGeom prst="rect">
            <a:avLst/>
          </a:prstGeom>
          <a:noFill/>
        </p:spPr>
        <p:txBody>
          <a:bodyPr wrap="none" rtlCol="0">
            <a:spAutoFit/>
          </a:bodyPr>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7200" b="1" i="0" u="none" strike="noStrike" kern="1200" cap="none" spc="0" normalizeH="0" baseline="0" noProof="0" dirty="0">
                <a:ln>
                  <a:noFill/>
                </a:ln>
                <a:solidFill>
                  <a:srgbClr val="013365"/>
                </a:solidFill>
                <a:effectLst/>
                <a:uLnTx/>
                <a:uFillTx/>
                <a:latin typeface="Arial" panose="020B0604020202020204"/>
                <a:ea typeface="微软雅黑" panose="020B0503020204020204" charset="-122"/>
                <a:cs typeface="+mn-ea"/>
              </a:rPr>
              <a:t>政策介绍</a:t>
            </a:r>
            <a:endParaRPr kumimoji="0" lang="zh-CN" altLang="en-US" sz="7200" b="1" i="0" u="none" strike="noStrike" kern="1200" cap="none" spc="0" normalizeH="0" baseline="0" noProof="0" dirty="0">
              <a:ln>
                <a:noFill/>
              </a:ln>
              <a:solidFill>
                <a:srgbClr val="013365"/>
              </a:solidFill>
              <a:effectLst/>
              <a:uLnTx/>
              <a:uFillTx/>
              <a:latin typeface="Arial" panose="020B0604020202020204"/>
              <a:ea typeface="微软雅黑" panose="020B0503020204020204" charset="-122"/>
              <a:cs typeface="+mn-ea"/>
            </a:endParaRPr>
          </a:p>
        </p:txBody>
      </p:sp>
      <p:sp>
        <p:nvSpPr>
          <p:cNvPr id="5" name="椭圆 4"/>
          <p:cNvSpPr/>
          <p:nvPr/>
        </p:nvSpPr>
        <p:spPr>
          <a:xfrm>
            <a:off x="5543925" y="1515436"/>
            <a:ext cx="1104150" cy="1104149"/>
          </a:xfrm>
          <a:prstGeom prst="ellipse">
            <a:avLst/>
          </a:prstGeom>
          <a:solidFill>
            <a:schemeClr val="accent2"/>
          </a:solidFill>
          <a:ln w="25400">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p>
            <a:pPr marL="0" marR="0" lvl="0" indent="0" algn="ctr" defTabSz="914400" rtl="0" eaLnBrk="1" fontAlgn="auto" latinLnBrk="0" hangingPunct="1">
              <a:lnSpc>
                <a:spcPct val="100000"/>
              </a:lnSpc>
              <a:spcBef>
                <a:spcPts val="0"/>
              </a:spcBef>
              <a:spcAft>
                <a:spcPts val="0"/>
              </a:spcAft>
              <a:buClrTx/>
              <a:buSzTx/>
              <a:buFontTx/>
              <a:buNone/>
              <a:defRPr/>
            </a:pPr>
            <a:r>
              <a:rPr kumimoji="0" lang="en-US" altLang="zh-CN" sz="320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Arial" panose="020B0604020202020204" pitchFamily="34" charset="0"/>
              </a:rPr>
              <a:t>02</a:t>
            </a:r>
            <a:endParaRPr kumimoji="0" lang="zh-CN" altLang="en-US" sz="320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Arial" panose="020B0604020202020204" pitchFamily="34" charset="0"/>
            </a:endParaRPr>
          </a:p>
        </p:txBody>
      </p:sp>
      <p:sp>
        <p:nvSpPr>
          <p:cNvPr id="18" name="文本框 17"/>
          <p:cNvSpPr txBox="1"/>
          <p:nvPr/>
        </p:nvSpPr>
        <p:spPr>
          <a:xfrm>
            <a:off x="6348095" y="367030"/>
            <a:ext cx="5292090" cy="521970"/>
          </a:xfrm>
          <a:prstGeom prst="rect">
            <a:avLst/>
          </a:prstGeom>
          <a:noFill/>
        </p:spPr>
        <p:txBody>
          <a:bodyPr wrap="square" rtlCol="0">
            <a:spAutoFit/>
          </a:bodyPr>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400" noProof="0" dirty="0">
                <a:ln>
                  <a:noFill/>
                </a:ln>
                <a:solidFill>
                  <a:srgbClr val="013365"/>
                </a:solidFill>
                <a:effectLst/>
                <a:uLnTx/>
                <a:uFillTx/>
                <a:latin typeface="Arial" panose="020B0604020202020204"/>
                <a:ea typeface="微软雅黑" panose="020B0503020204020204" charset="-122"/>
                <a:cs typeface="+mn-ea"/>
                <a:sym typeface="+mn-lt"/>
              </a:rPr>
              <a:t>《福建省商贸贷外贸贷实施暂行办法》</a:t>
            </a:r>
            <a:endParaRPr lang="zh-CN" altLang="en-US" sz="1400" noProof="0" dirty="0">
              <a:ln>
                <a:noFill/>
              </a:ln>
              <a:solidFill>
                <a:srgbClr val="013365"/>
              </a:solidFill>
              <a:effectLst/>
              <a:uLnTx/>
              <a:uFillTx/>
              <a:latin typeface="Arial" panose="020B0604020202020204"/>
              <a:ea typeface="微软雅黑" panose="020B0503020204020204" charset="-122"/>
              <a:cs typeface="+mn-ea"/>
              <a:sym typeface="+mn-lt"/>
            </a:endParaRPr>
          </a:p>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400" noProof="0" dirty="0">
                <a:ln>
                  <a:noFill/>
                </a:ln>
                <a:solidFill>
                  <a:srgbClr val="013365"/>
                </a:solidFill>
                <a:effectLst/>
                <a:uLnTx/>
                <a:uFillTx/>
                <a:latin typeface="Arial" panose="020B0604020202020204"/>
                <a:ea typeface="微软雅黑" panose="020B0503020204020204" charset="-122"/>
                <a:cs typeface="+mn-ea"/>
                <a:sym typeface="+mn-lt"/>
              </a:rPr>
              <a:t>政策解读</a:t>
            </a:r>
            <a:endParaRPr lang="zh-CN"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 name="组合 23"/>
          <p:cNvGrpSpPr/>
          <p:nvPr/>
        </p:nvGrpSpPr>
        <p:grpSpPr>
          <a:xfrm>
            <a:off x="6347460" y="1490345"/>
            <a:ext cx="5448300" cy="4064000"/>
            <a:chOff x="7903142" y="2283239"/>
            <a:chExt cx="3107758" cy="3876916"/>
          </a:xfrm>
        </p:grpSpPr>
        <p:sp>
          <p:nvSpPr>
            <p:cNvPr id="5" name="íṡľíḍè-Rectangle 29"/>
            <p:cNvSpPr/>
            <p:nvPr/>
          </p:nvSpPr>
          <p:spPr>
            <a:xfrm>
              <a:off x="7903142" y="2283239"/>
              <a:ext cx="3107758" cy="3876916"/>
            </a:xfrm>
            <a:prstGeom prst="rect">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wrap="square" anchor="ctr" anchorCtr="1">
              <a:normAutofit lnSpcReduction="10000"/>
            </a:bodyPr>
            <a:lstStyle/>
            <a:p>
              <a:pPr marL="0" marR="0" lvl="0" indent="0" algn="l" defTabSz="914400" rtl="0" eaLnBrk="1" fontAlgn="auto" latinLnBrk="0" hangingPunct="1">
                <a:lnSpc>
                  <a:spcPct val="120000"/>
                </a:lnSpc>
                <a:spcBef>
                  <a:spcPts val="0"/>
                </a:spcBef>
                <a:spcAft>
                  <a:spcPts val="0"/>
                </a:spcAft>
                <a:buClrTx/>
                <a:buSzTx/>
                <a:buFontTx/>
                <a:buNone/>
                <a:defRPr/>
              </a:pPr>
              <a:r>
                <a:rPr kumimoji="0" lang="zh-CN" altLang="en-US" sz="16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rPr>
                <a:t>       </a:t>
              </a:r>
              <a:endParaRPr kumimoji="0" lang="zh-CN" altLang="en-US" sz="16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endParaRPr>
            </a:p>
            <a:p>
              <a:pPr marL="0" marR="0" lvl="0" indent="0" algn="l" defTabSz="914400" rtl="0" eaLnBrk="1" fontAlgn="auto" latinLnBrk="0" hangingPunct="1">
                <a:lnSpc>
                  <a:spcPct val="120000"/>
                </a:lnSpc>
                <a:spcBef>
                  <a:spcPts val="0"/>
                </a:spcBef>
                <a:spcAft>
                  <a:spcPts val="0"/>
                </a:spcAft>
                <a:buClrTx/>
                <a:buSzTx/>
                <a:buFontTx/>
                <a:buNone/>
                <a:defRPr/>
              </a:pPr>
              <a:r>
                <a:rPr kumimoji="0" lang="zh-CN" altLang="en-US" sz="16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rPr>
                <a:t>      </a:t>
              </a:r>
              <a:r>
                <a:rPr kumimoji="0" lang="zh-CN" altLang="en-US" sz="23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rPr>
                <a:t>一是依托</a:t>
              </a:r>
              <a:r>
                <a:rPr kumimoji="0" lang="zh-CN" altLang="en-US" sz="23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hlinkClick r:id="rId1" action="ppaction://hlinksldjump"/>
                </a:rPr>
                <a:t>金服云平台</a:t>
              </a:r>
              <a:r>
                <a:rPr kumimoji="0" lang="zh-CN" altLang="en-US" sz="23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rPr>
                <a:t>，利用线上资源，推进银企高效、快速对接；</a:t>
              </a:r>
              <a:endParaRPr kumimoji="0" lang="zh-CN" altLang="en-US" sz="23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endParaRPr>
            </a:p>
            <a:p>
              <a:pPr marL="0" marR="0" lvl="0" indent="0" algn="l" defTabSz="914400" rtl="0" eaLnBrk="1" fontAlgn="auto" latinLnBrk="0" hangingPunct="1">
                <a:lnSpc>
                  <a:spcPct val="120000"/>
                </a:lnSpc>
                <a:spcBef>
                  <a:spcPts val="0"/>
                </a:spcBef>
                <a:spcAft>
                  <a:spcPts val="0"/>
                </a:spcAft>
                <a:buClrTx/>
                <a:buSzTx/>
                <a:buFontTx/>
                <a:buNone/>
                <a:defRPr/>
              </a:pPr>
              <a:r>
                <a:rPr kumimoji="0" lang="zh-CN" altLang="en-US" sz="23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rPr>
                <a:t>    二是专门面向中小微商贸、外贸企业，实行名单制动态管理，符合条件企业均可申请进入企业池；</a:t>
              </a:r>
              <a:endParaRPr kumimoji="0" lang="zh-CN" altLang="en-US" sz="23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endParaRPr>
            </a:p>
            <a:p>
              <a:pPr marL="0" marR="0" lvl="0" indent="0" algn="l" defTabSz="914400" rtl="0" eaLnBrk="1" fontAlgn="auto" latinLnBrk="0" hangingPunct="1">
                <a:lnSpc>
                  <a:spcPct val="120000"/>
                </a:lnSpc>
                <a:spcBef>
                  <a:spcPts val="0"/>
                </a:spcBef>
                <a:spcAft>
                  <a:spcPts val="0"/>
                </a:spcAft>
                <a:buClrTx/>
                <a:buSzTx/>
                <a:buFontTx/>
                <a:buNone/>
                <a:defRPr/>
              </a:pPr>
              <a:r>
                <a:rPr kumimoji="0" lang="zh-CN" altLang="en-US" sz="23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rPr>
                <a:t>    三是</a:t>
              </a:r>
              <a:r>
                <a:rPr kumimoji="0" lang="zh-CN" altLang="en-US" sz="23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hlinkClick r:id="rId2" action="ppaction://hlinksldjump"/>
                </a:rPr>
                <a:t>风险补偿资金池给予信贷风险分担</a:t>
              </a:r>
              <a:r>
                <a:rPr kumimoji="0" lang="zh-CN" altLang="en-US" sz="23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rPr>
                <a:t>，完善贷款风险共担机制，推动金融机构提高贷款风险容忍度。</a:t>
              </a:r>
              <a:endParaRPr kumimoji="0" lang="zh-CN" altLang="en-US" sz="23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endParaRPr>
            </a:p>
          </p:txBody>
        </p:sp>
        <p:sp>
          <p:nvSpPr>
            <p:cNvPr id="13" name="íṡľíḍè-TextBox 49"/>
            <p:cNvSpPr txBox="1"/>
            <p:nvPr/>
          </p:nvSpPr>
          <p:spPr bwMode="auto">
            <a:xfrm>
              <a:off x="8379345" y="2427553"/>
              <a:ext cx="2155353" cy="328231"/>
            </a:xfrm>
            <a:prstGeom prst="rect">
              <a:avLst/>
            </a:prstGeom>
            <a:noFill/>
          </p:spPr>
          <p:txBody>
            <a:bodyPr wrap="none" lIns="0" tIns="0" rIns="0" bIns="0">
              <a:no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2500" b="0" i="0" u="none" strike="noStrike" kern="1200" cap="none" spc="0" normalizeH="0" baseline="0" noProof="0">
                  <a:ln>
                    <a:noFill/>
                  </a:ln>
                  <a:solidFill>
                    <a:srgbClr val="013365"/>
                  </a:solidFill>
                  <a:effectLst/>
                  <a:uLnTx/>
                  <a:uFillTx/>
                  <a:latin typeface="Arial" panose="020B0604020202020204" pitchFamily="34" charset="0"/>
                  <a:ea typeface="微软雅黑" panose="020B0503020204020204" charset="-122"/>
                  <a:cs typeface="+mn-cs"/>
                  <a:sym typeface="Arial" panose="020B0604020202020204" pitchFamily="34" charset="0"/>
                </a:rPr>
                <a:t>三个主要特点</a:t>
              </a:r>
              <a:endParaRPr kumimoji="0" lang="zh-CN" altLang="en-US" sz="2500" b="0" i="0" u="none" strike="noStrike" kern="1200" cap="none" spc="0" normalizeH="0" baseline="0" noProof="0">
                <a:ln>
                  <a:noFill/>
                </a:ln>
                <a:solidFill>
                  <a:srgbClr val="013365"/>
                </a:solidFill>
                <a:effectLst/>
                <a:uLnTx/>
                <a:uFillTx/>
                <a:latin typeface="Arial" panose="020B0604020202020204" pitchFamily="34" charset="0"/>
                <a:ea typeface="微软雅黑" panose="020B0503020204020204" charset="-122"/>
                <a:cs typeface="+mn-cs"/>
                <a:sym typeface="Arial" panose="020B0604020202020204" pitchFamily="34" charset="0"/>
              </a:endParaRPr>
            </a:p>
          </p:txBody>
        </p:sp>
      </p:grpSp>
      <p:grpSp>
        <p:nvGrpSpPr>
          <p:cNvPr id="23" name="组合 22"/>
          <p:cNvGrpSpPr/>
          <p:nvPr/>
        </p:nvGrpSpPr>
        <p:grpSpPr>
          <a:xfrm>
            <a:off x="998855" y="1494155"/>
            <a:ext cx="4898390" cy="4060190"/>
            <a:chOff x="1405199" y="2965458"/>
            <a:chExt cx="3107651" cy="4020719"/>
          </a:xfrm>
        </p:grpSpPr>
        <p:sp>
          <p:nvSpPr>
            <p:cNvPr id="3" name="íṡľíḍè-Rectangle 27"/>
            <p:cNvSpPr/>
            <p:nvPr/>
          </p:nvSpPr>
          <p:spPr>
            <a:xfrm>
              <a:off x="1405199" y="2965458"/>
              <a:ext cx="3107651" cy="4020719"/>
            </a:xfrm>
            <a:prstGeom prst="rect">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wrap="square" anchor="ctr" anchorCtr="1">
              <a:normAutofit/>
            </a:bodyPr>
            <a:lstStyle/>
            <a:p>
              <a:pPr marL="0" marR="0" lvl="0" indent="0" algn="ctr" defTabSz="914400" rtl="0" eaLnBrk="1" fontAlgn="auto" latinLnBrk="0" hangingPunct="1">
                <a:lnSpc>
                  <a:spcPct val="120000"/>
                </a:lnSpc>
                <a:spcBef>
                  <a:spcPts val="0"/>
                </a:spcBef>
                <a:spcAft>
                  <a:spcPts val="0"/>
                </a:spcAft>
                <a:buClrTx/>
                <a:buSzTx/>
                <a:buFontTx/>
                <a:buNone/>
                <a:defRPr/>
              </a:pPr>
              <a:endParaRPr kumimoji="0" lang="zh-CN" altLang="en-US" sz="16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endParaRPr>
            </a:p>
            <a:p>
              <a:pPr marL="0" marR="0" lvl="0" indent="0" algn="ctr" defTabSz="914400" rtl="0" eaLnBrk="1" fontAlgn="auto" latinLnBrk="0" hangingPunct="1">
                <a:lnSpc>
                  <a:spcPct val="120000"/>
                </a:lnSpc>
                <a:spcBef>
                  <a:spcPts val="0"/>
                </a:spcBef>
                <a:spcAft>
                  <a:spcPts val="0"/>
                </a:spcAft>
                <a:buClrTx/>
                <a:buSzTx/>
                <a:buFontTx/>
                <a:buNone/>
                <a:defRPr/>
              </a:pPr>
              <a:endParaRPr kumimoji="0" lang="zh-CN" altLang="en-US" sz="16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endParaRPr>
            </a:p>
            <a:p>
              <a:pPr marL="0" marR="0" lvl="0" indent="0" algn="l" defTabSz="914400" rtl="0" fontAlgn="auto">
                <a:lnSpc>
                  <a:spcPts val="4000"/>
                </a:lnSpc>
                <a:spcBef>
                  <a:spcPts val="0"/>
                </a:spcBef>
                <a:spcAft>
                  <a:spcPts val="0"/>
                </a:spcAft>
                <a:buClrTx/>
                <a:buSzTx/>
                <a:buFontTx/>
                <a:buNone/>
                <a:defRPr/>
              </a:pPr>
              <a:r>
                <a:rPr kumimoji="0" lang="zh-CN" altLang="en-US" sz="16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rPr>
                <a:t>  </a:t>
              </a:r>
              <a:r>
                <a:rPr kumimoji="0" lang="zh-CN" altLang="en-US" sz="23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rPr>
                <a:t>      商贸贷外贸贷是指银行等金融机构依托金服云平台，借助资金池提供贷款风险补偿作为增信手段，为符合条件的商贸服务企业和符合条件的外贸企业提供流动性融资服务的信贷产品。</a:t>
              </a:r>
              <a:endParaRPr kumimoji="0" lang="zh-CN" altLang="en-US" sz="23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endParaRPr>
            </a:p>
          </p:txBody>
        </p:sp>
        <p:sp>
          <p:nvSpPr>
            <p:cNvPr id="11" name="íṡľíḍè-TextBox 45"/>
            <p:cNvSpPr txBox="1"/>
            <p:nvPr/>
          </p:nvSpPr>
          <p:spPr bwMode="auto">
            <a:xfrm>
              <a:off x="1896013" y="3093283"/>
              <a:ext cx="2155353" cy="328231"/>
            </a:xfrm>
            <a:prstGeom prst="rect">
              <a:avLst/>
            </a:prstGeom>
            <a:noFill/>
            <a:ln>
              <a:noFill/>
            </a:ln>
          </p:spPr>
          <p:txBody>
            <a:bodyPr wrap="none" lIns="0" tIns="0" rIns="0" bIns="0">
              <a:no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2500" b="0" i="0" u="none" strike="noStrike" kern="1200" cap="none" spc="0" normalizeH="0" baseline="0" noProof="0">
                  <a:ln>
                    <a:noFill/>
                  </a:ln>
                  <a:solidFill>
                    <a:srgbClr val="006FB8"/>
                  </a:solidFill>
                  <a:effectLst/>
                  <a:uLnTx/>
                  <a:uFillTx/>
                  <a:latin typeface="Arial" panose="020B0604020202020204" pitchFamily="34" charset="0"/>
                  <a:ea typeface="微软雅黑" panose="020B0503020204020204" charset="-122"/>
                  <a:cs typeface="+mn-cs"/>
                  <a:sym typeface="Arial" panose="020B0604020202020204" pitchFamily="34" charset="0"/>
                </a:rPr>
                <a:t>概念</a:t>
              </a:r>
              <a:endParaRPr kumimoji="0" lang="zh-CN" altLang="en-US" sz="2500" b="0" i="0" u="none" strike="noStrike" kern="1200" cap="none" spc="0" normalizeH="0" baseline="0" noProof="0">
                <a:ln>
                  <a:noFill/>
                </a:ln>
                <a:solidFill>
                  <a:srgbClr val="006FB8"/>
                </a:solidFill>
                <a:effectLst/>
                <a:uLnTx/>
                <a:uFillTx/>
                <a:latin typeface="Arial" panose="020B0604020202020204" pitchFamily="34" charset="0"/>
                <a:ea typeface="微软雅黑" panose="020B0503020204020204" charset="-122"/>
                <a:cs typeface="+mn-cs"/>
                <a:sym typeface="Arial" panose="020B0604020202020204" pitchFamily="34" charset="0"/>
              </a:endParaRPr>
            </a:p>
          </p:txBody>
        </p:sp>
      </p:grpSp>
      <p:sp>
        <p:nvSpPr>
          <p:cNvPr id="18" name="文本框 17"/>
          <p:cNvSpPr txBox="1"/>
          <p:nvPr/>
        </p:nvSpPr>
        <p:spPr>
          <a:xfrm>
            <a:off x="6348095" y="367030"/>
            <a:ext cx="5292090" cy="521970"/>
          </a:xfrm>
          <a:prstGeom prst="rect">
            <a:avLst/>
          </a:prstGeom>
          <a:noFill/>
        </p:spPr>
        <p:txBody>
          <a:bodyPr wrap="square" rtlCol="0">
            <a:spAutoFit/>
          </a:bodyPr>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400" noProof="0" dirty="0">
                <a:ln>
                  <a:noFill/>
                </a:ln>
                <a:solidFill>
                  <a:srgbClr val="013365"/>
                </a:solidFill>
                <a:effectLst/>
                <a:uLnTx/>
                <a:uFillTx/>
                <a:latin typeface="Arial" panose="020B0604020202020204"/>
                <a:ea typeface="微软雅黑" panose="020B0503020204020204" charset="-122"/>
                <a:cs typeface="+mn-ea"/>
                <a:sym typeface="+mn-lt"/>
              </a:rPr>
              <a:t>《福建省商贸贷外贸贷实施暂行办法》</a:t>
            </a:r>
            <a:endParaRPr lang="zh-CN" altLang="en-US" sz="1400" noProof="0" dirty="0">
              <a:ln>
                <a:noFill/>
              </a:ln>
              <a:solidFill>
                <a:srgbClr val="013365"/>
              </a:solidFill>
              <a:effectLst/>
              <a:uLnTx/>
              <a:uFillTx/>
              <a:latin typeface="Arial" panose="020B0604020202020204"/>
              <a:ea typeface="微软雅黑" panose="020B0503020204020204" charset="-122"/>
              <a:cs typeface="+mn-ea"/>
              <a:sym typeface="+mn-lt"/>
            </a:endParaRPr>
          </a:p>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400" noProof="0" dirty="0">
                <a:ln>
                  <a:noFill/>
                </a:ln>
                <a:solidFill>
                  <a:srgbClr val="013365"/>
                </a:solidFill>
                <a:effectLst/>
                <a:uLnTx/>
                <a:uFillTx/>
                <a:latin typeface="Arial" panose="020B0604020202020204"/>
                <a:ea typeface="微软雅黑" panose="020B0503020204020204" charset="-122"/>
                <a:cs typeface="+mn-ea"/>
                <a:sym typeface="+mn-lt"/>
              </a:rPr>
              <a:t>政策解读</a:t>
            </a:r>
            <a:endParaRPr lang="zh-CN" altLang="en-US"/>
          </a:p>
        </p:txBody>
      </p:sp>
      <p:sp>
        <p:nvSpPr>
          <p:cNvPr id="6" name="文本框 5"/>
          <p:cNvSpPr txBox="1"/>
          <p:nvPr/>
        </p:nvSpPr>
        <p:spPr>
          <a:xfrm>
            <a:off x="3492500" y="462263"/>
            <a:ext cx="5262880" cy="1014730"/>
          </a:xfrm>
          <a:prstGeom prst="rect">
            <a:avLst/>
          </a:prstGeom>
          <a:noFill/>
        </p:spPr>
        <p:txBody>
          <a:bodyPr wrap="none" rtlCol="0">
            <a:spAutoFit/>
          </a:bodyPr>
          <a:p>
            <a:pPr marL="0" marR="0" lvl="0" indent="0" algn="ctr" defTabSz="914400" rtl="0" eaLnBrk="1" fontAlgn="auto" latinLnBrk="0" hangingPunct="1">
              <a:lnSpc>
                <a:spcPct val="100000"/>
              </a:lnSpc>
              <a:spcBef>
                <a:spcPts val="0"/>
              </a:spcBef>
              <a:spcAft>
                <a:spcPts val="0"/>
              </a:spcAft>
              <a:buClrTx/>
              <a:buSzTx/>
              <a:buFontTx/>
              <a:buNone/>
              <a:defRPr/>
            </a:pPr>
            <a:r>
              <a:rPr kumimoji="0" lang="en-US" altLang="zh-CN" sz="6000" b="1" i="0" u="none" strike="noStrike" kern="1200" cap="none" spc="0" normalizeH="0" baseline="0" noProof="0" dirty="0">
                <a:ln>
                  <a:noFill/>
                </a:ln>
                <a:solidFill>
                  <a:srgbClr val="013365"/>
                </a:solidFill>
                <a:effectLst/>
                <a:uLnTx/>
                <a:uFillTx/>
                <a:latin typeface="Arial" panose="020B0604020202020204"/>
                <a:ea typeface="微软雅黑" panose="020B0503020204020204" charset="-122"/>
                <a:cs typeface="+mn-ea"/>
              </a:rPr>
              <a:t>2.1 </a:t>
            </a:r>
            <a:r>
              <a:rPr kumimoji="0" lang="zh-CN" altLang="zh-CN" sz="6000" b="1" i="0" u="none" strike="noStrike" kern="1200" cap="none" spc="0" normalizeH="0" baseline="0" noProof="0" dirty="0">
                <a:ln>
                  <a:noFill/>
                </a:ln>
                <a:solidFill>
                  <a:srgbClr val="013365"/>
                </a:solidFill>
                <a:effectLst/>
                <a:uLnTx/>
                <a:uFillTx/>
                <a:latin typeface="Arial" panose="020B0604020202020204"/>
                <a:ea typeface="微软雅黑" panose="020B0503020204020204" charset="-122"/>
                <a:cs typeface="+mn-ea"/>
              </a:rPr>
              <a:t>概念和特点</a:t>
            </a:r>
            <a:endParaRPr kumimoji="0" lang="zh-CN" altLang="zh-CN" sz="6000" b="1" i="0" u="none" strike="noStrike" kern="1200" cap="none" spc="0" normalizeH="0" baseline="0" noProof="0" dirty="0">
              <a:ln>
                <a:noFill/>
              </a:ln>
              <a:solidFill>
                <a:srgbClr val="013365"/>
              </a:solidFill>
              <a:effectLst/>
              <a:uLnTx/>
              <a:uFillTx/>
              <a:latin typeface="Arial" panose="020B0604020202020204"/>
              <a:ea typeface="微软雅黑" panose="020B0503020204020204" charset="-122"/>
              <a:cs typeface="+mn-ea"/>
            </a:endParaRPr>
          </a:p>
        </p:txBody>
      </p:sp>
    </p:spTree>
    <p:custDataLst>
      <p:tags r:id="rId3"/>
    </p:custData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688340" y="534035"/>
            <a:ext cx="10668000" cy="4739005"/>
          </a:xfrm>
          <a:prstGeom prst="rect">
            <a:avLst/>
          </a:prstGeom>
          <a:noFill/>
          <a:ln w="9525">
            <a:noFill/>
          </a:ln>
        </p:spPr>
        <p:txBody>
          <a:bodyPr wrap="square">
            <a:spAutoFit/>
          </a:bodyPr>
          <a:p>
            <a:pPr indent="0"/>
            <a:r>
              <a:rPr lang="en-US" altLang="zh-CN" sz="3200" b="0">
                <a:solidFill>
                  <a:srgbClr val="000000"/>
                </a:solidFill>
                <a:latin typeface="仿宋_GB2312" panose="02010609030101010101" charset="-122"/>
                <a:ea typeface="仿宋_GB2312" panose="02010609030101010101" charset="-122"/>
                <a:cs typeface="仿宋_GB2312" panose="02010609030101010101" charset="-122"/>
              </a:rPr>
              <a:t>    </a:t>
            </a:r>
            <a:r>
              <a:rPr lang="zh-CN" altLang="en-US" sz="3000" b="0">
                <a:solidFill>
                  <a:srgbClr val="000000"/>
                </a:solidFill>
                <a:latin typeface="+mn-ea"/>
                <a:cs typeface="仿宋_GB2312" panose="02010609030101010101" charset="-122"/>
              </a:rPr>
              <a:t>金服云平台自去年底上线试运行以来，</a:t>
            </a:r>
            <a:r>
              <a:rPr lang="zh-CN" altLang="en-US" sz="3000" b="0">
                <a:latin typeface="+mn-ea"/>
                <a:cs typeface="仿宋_GB2312" panose="02010609030101010101" charset="-122"/>
              </a:rPr>
              <a:t>已经接入市场监管、税务、商务、电力等政府部门和企事业单位近</a:t>
            </a:r>
            <a:r>
              <a:rPr lang="en-US" altLang="zh-CN" sz="3000" b="0">
                <a:latin typeface="+mn-ea"/>
                <a:cs typeface="仿宋_GB2312" panose="02010609030101010101" charset="-122"/>
              </a:rPr>
              <a:t>4400</a:t>
            </a:r>
            <a:r>
              <a:rPr lang="zh-CN" altLang="en-US" sz="3000" b="0">
                <a:latin typeface="+mn-ea"/>
                <a:cs typeface="仿宋_GB2312" panose="02010609030101010101" charset="-122"/>
              </a:rPr>
              <a:t>项涉企数据，打破数据“烟囱”；率先应用区块链技术实现企业注册认证全流程线上化；基于精准的企业画像，智能匹配融资需求与产品供给，提升企业融资效率；通过大数据分析，构建企业信用体系，突破银企信息不对称瓶颈。截至</a:t>
            </a:r>
            <a:r>
              <a:rPr lang="en-US" altLang="zh-CN" sz="3000" b="0">
                <a:latin typeface="+mn-ea"/>
                <a:cs typeface="仿宋_GB2312" panose="02010609030101010101" charset="-122"/>
              </a:rPr>
              <a:t>7</a:t>
            </a:r>
            <a:r>
              <a:rPr lang="zh-CN" altLang="en-US" sz="3000" b="0">
                <a:latin typeface="+mn-ea"/>
                <a:cs typeface="仿宋_GB2312" panose="02010609030101010101" charset="-122"/>
              </a:rPr>
              <a:t>月底，金服云平台参与金融机构</a:t>
            </a:r>
            <a:r>
              <a:rPr lang="en-US" altLang="zh-CN" sz="3000" b="0">
                <a:latin typeface="+mn-ea"/>
                <a:cs typeface="仿宋_GB2312" panose="02010609030101010101" charset="-122"/>
              </a:rPr>
              <a:t>29</a:t>
            </a:r>
            <a:r>
              <a:rPr lang="zh-CN" altLang="en-US" sz="3000" b="0">
                <a:latin typeface="+mn-ea"/>
                <a:cs typeface="仿宋_GB2312" panose="02010609030101010101" charset="-122"/>
              </a:rPr>
              <a:t>家，包括</a:t>
            </a:r>
            <a:r>
              <a:rPr lang="en-US" altLang="zh-CN" sz="3000" b="0">
                <a:latin typeface="+mn-ea"/>
                <a:cs typeface="仿宋_GB2312" panose="02010609030101010101" charset="-122"/>
              </a:rPr>
              <a:t>27</a:t>
            </a:r>
            <a:r>
              <a:rPr lang="zh-CN" altLang="en-US" sz="3000" b="0">
                <a:latin typeface="+mn-ea"/>
                <a:cs typeface="仿宋_GB2312" panose="02010609030101010101" charset="-122"/>
              </a:rPr>
              <a:t>家银行和海峡股权交易中心、兴业国信资管，平台注册用户数达</a:t>
            </a:r>
            <a:r>
              <a:rPr lang="en-US" altLang="zh-CN" sz="3000" b="0">
                <a:latin typeface="+mn-ea"/>
                <a:cs typeface="仿宋_GB2312" panose="02010609030101010101" charset="-122"/>
              </a:rPr>
              <a:t>5</a:t>
            </a:r>
            <a:r>
              <a:rPr lang="zh-CN" altLang="en-US" sz="3000" b="0">
                <a:latin typeface="+mn-ea"/>
                <a:cs typeface="仿宋_GB2312" panose="02010609030101010101" charset="-122"/>
              </a:rPr>
              <a:t>万户，金融机构发布金融产品超</a:t>
            </a:r>
            <a:r>
              <a:rPr lang="en-US" altLang="zh-CN" sz="3000" b="0">
                <a:latin typeface="+mn-ea"/>
                <a:cs typeface="仿宋_GB2312" panose="02010609030101010101" charset="-122"/>
              </a:rPr>
              <a:t>300</a:t>
            </a:r>
            <a:r>
              <a:rPr lang="zh-CN" altLang="en-US" sz="3000" b="0">
                <a:latin typeface="+mn-ea"/>
                <a:cs typeface="仿宋_GB2312" panose="02010609030101010101" charset="-122"/>
              </a:rPr>
              <a:t>项，企业发布融资需求将近</a:t>
            </a:r>
            <a:r>
              <a:rPr lang="en-US" altLang="zh-CN" sz="3000" b="0">
                <a:latin typeface="+mn-ea"/>
                <a:cs typeface="仿宋_GB2312" panose="02010609030101010101" charset="-122"/>
              </a:rPr>
              <a:t>800</a:t>
            </a:r>
            <a:r>
              <a:rPr lang="zh-CN" altLang="en-US" sz="3000" b="0">
                <a:latin typeface="+mn-ea"/>
                <a:cs typeface="仿宋_GB2312" panose="02010609030101010101" charset="-122"/>
              </a:rPr>
              <a:t>亿元，目前已对接解决近</a:t>
            </a:r>
            <a:r>
              <a:rPr lang="en-US" altLang="zh-CN" sz="3000" b="0">
                <a:latin typeface="+mn-ea"/>
                <a:cs typeface="仿宋_GB2312" panose="02010609030101010101" charset="-122"/>
              </a:rPr>
              <a:t>200</a:t>
            </a:r>
            <a:r>
              <a:rPr lang="zh-CN" altLang="en-US" sz="3000" b="0">
                <a:latin typeface="+mn-ea"/>
                <a:cs typeface="仿宋_GB2312" panose="02010609030101010101" charset="-122"/>
              </a:rPr>
              <a:t>亿元。</a:t>
            </a:r>
            <a:endParaRPr lang="zh-CN" altLang="en-US" sz="3000">
              <a:latin typeface="+mn-ea"/>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íṡľíḍè-Rectangle 29"/>
          <p:cNvSpPr/>
          <p:nvPr/>
        </p:nvSpPr>
        <p:spPr>
          <a:xfrm>
            <a:off x="6347460" y="1490345"/>
            <a:ext cx="5448300" cy="4064000"/>
          </a:xfrm>
          <a:prstGeom prst="rect">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wrap="square" anchor="ctr" anchorCtr="1">
            <a:normAutofit lnSpcReduction="10000"/>
          </a:bodyPr>
          <a:p>
            <a:pPr marL="0" marR="0" lvl="0" indent="0" algn="l" defTabSz="914400" rtl="0" eaLnBrk="1" fontAlgn="auto" latinLnBrk="0" hangingPunct="1">
              <a:lnSpc>
                <a:spcPct val="120000"/>
              </a:lnSpc>
              <a:spcBef>
                <a:spcPts val="0"/>
              </a:spcBef>
              <a:spcAft>
                <a:spcPts val="0"/>
              </a:spcAft>
              <a:buClrTx/>
              <a:buSzTx/>
              <a:buFontTx/>
              <a:buNone/>
              <a:defRPr/>
            </a:pPr>
            <a:r>
              <a:rPr kumimoji="0" lang="en-US" altLang="zh-CN" sz="23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rPr>
              <a:t>    </a:t>
            </a:r>
            <a:r>
              <a:rPr kumimoji="0" lang="zh-CN" altLang="en-US" sz="23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rPr>
              <a:t>符合《国家融资担保基金银担“总对总”批量担保业务合作方案（试行）》规定的，纳入“总对总”批量担保业务，合作金融机构和政府性融资担保体系按照2∶8比例分担贷款本息的风险责任，事先锁定合作业务总体担保代偿率上限暂定为5%。</a:t>
            </a:r>
            <a:endParaRPr kumimoji="0" lang="zh-CN" altLang="en-US" sz="23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endParaRPr>
          </a:p>
        </p:txBody>
      </p:sp>
      <p:sp>
        <p:nvSpPr>
          <p:cNvPr id="3" name="íṡľíḍè-Rectangle 27"/>
          <p:cNvSpPr/>
          <p:nvPr/>
        </p:nvSpPr>
        <p:spPr>
          <a:xfrm>
            <a:off x="998855" y="1494155"/>
            <a:ext cx="4898390" cy="4060190"/>
          </a:xfrm>
          <a:prstGeom prst="rect">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wrap="square" anchor="ctr" anchorCtr="1">
            <a:normAutofit/>
          </a:bodyPr>
          <a:p>
            <a:pPr marL="0" marR="0" lvl="0" indent="0" algn="l" defTabSz="914400" rtl="0" eaLnBrk="1" fontAlgn="auto" latinLnBrk="0" hangingPunct="1">
              <a:lnSpc>
                <a:spcPct val="120000"/>
              </a:lnSpc>
              <a:spcBef>
                <a:spcPts val="0"/>
              </a:spcBef>
              <a:spcAft>
                <a:spcPts val="0"/>
              </a:spcAft>
              <a:buClrTx/>
              <a:buSzTx/>
              <a:buFontTx/>
              <a:buNone/>
              <a:defRPr/>
            </a:pPr>
            <a:r>
              <a:rPr kumimoji="0" lang="zh-CN" altLang="en-US" sz="16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rPr>
              <a:t>  </a:t>
            </a:r>
            <a:r>
              <a:rPr kumimoji="0" lang="zh-CN" altLang="en-US" sz="23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rPr>
              <a:t>     未纳入政府性融资担保范围分险的，发生贷款损失，扣除可由保险公司、其他融资担保、抵质押物代偿金额后，按照以下比例分担风险责任：（一）本金损失低于20%时，资金池不给予补偿；（二）本金损失高于20%时，资金池按不超过本金损失的50%给予就高补偿，合作银行承担的损失不低于本金的20%。</a:t>
            </a:r>
            <a:endParaRPr kumimoji="0" lang="zh-CN" altLang="en-US" sz="2300" b="0" i="0" u="none" strike="noStrike" kern="1200" cap="none" spc="0" normalizeH="0" baseline="0" noProof="0">
              <a:ln>
                <a:noFill/>
              </a:ln>
              <a:solidFill>
                <a:srgbClr val="080808"/>
              </a:solidFill>
              <a:effectLst/>
              <a:uLnTx/>
              <a:uFillTx/>
              <a:latin typeface="Arial" panose="020B0604020202020204" pitchFamily="34" charset="0"/>
              <a:ea typeface="微软雅黑" panose="020B0503020204020204" charset="-122"/>
              <a:cs typeface="+mn-cs"/>
              <a:sym typeface="Arial" panose="020B0604020202020204" pitchFamily="34" charset="0"/>
            </a:endParaRPr>
          </a:p>
        </p:txBody>
      </p:sp>
      <p:sp>
        <p:nvSpPr>
          <p:cNvPr id="18" name="文本框 17"/>
          <p:cNvSpPr txBox="1"/>
          <p:nvPr/>
        </p:nvSpPr>
        <p:spPr>
          <a:xfrm>
            <a:off x="6348095" y="367030"/>
            <a:ext cx="5292090" cy="521970"/>
          </a:xfrm>
          <a:prstGeom prst="rect">
            <a:avLst/>
          </a:prstGeom>
          <a:noFill/>
        </p:spPr>
        <p:txBody>
          <a:bodyPr wrap="square" rtlCol="0">
            <a:spAutoFit/>
          </a:bodyPr>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400" noProof="0" dirty="0">
                <a:ln>
                  <a:noFill/>
                </a:ln>
                <a:solidFill>
                  <a:srgbClr val="013365"/>
                </a:solidFill>
                <a:effectLst/>
                <a:uLnTx/>
                <a:uFillTx/>
                <a:latin typeface="Arial" panose="020B0604020202020204"/>
                <a:ea typeface="微软雅黑" panose="020B0503020204020204" charset="-122"/>
                <a:cs typeface="+mn-ea"/>
                <a:sym typeface="+mn-lt"/>
              </a:rPr>
              <a:t>《福建省商贸贷外贸贷实施暂行办法》</a:t>
            </a:r>
            <a:endParaRPr lang="zh-CN" altLang="en-US" sz="1400" noProof="0" dirty="0">
              <a:ln>
                <a:noFill/>
              </a:ln>
              <a:solidFill>
                <a:srgbClr val="013365"/>
              </a:solidFill>
              <a:effectLst/>
              <a:uLnTx/>
              <a:uFillTx/>
              <a:latin typeface="Arial" panose="020B0604020202020204"/>
              <a:ea typeface="微软雅黑" panose="020B0503020204020204" charset="-122"/>
              <a:cs typeface="+mn-ea"/>
              <a:sym typeface="+mn-lt"/>
            </a:endParaRPr>
          </a:p>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400" noProof="0" dirty="0">
                <a:ln>
                  <a:noFill/>
                </a:ln>
                <a:solidFill>
                  <a:srgbClr val="013365"/>
                </a:solidFill>
                <a:effectLst/>
                <a:uLnTx/>
                <a:uFillTx/>
                <a:latin typeface="Arial" panose="020B0604020202020204"/>
                <a:ea typeface="微软雅黑" panose="020B0503020204020204" charset="-122"/>
                <a:cs typeface="+mn-ea"/>
                <a:sym typeface="+mn-lt"/>
              </a:rPr>
              <a:t>政策解读</a:t>
            </a:r>
            <a:endParaRPr lang="zh-CN" altLang="en-US"/>
          </a:p>
        </p:txBody>
      </p:sp>
      <p:sp>
        <p:nvSpPr>
          <p:cNvPr id="6" name="文本框 5"/>
          <p:cNvSpPr txBox="1"/>
          <p:nvPr/>
        </p:nvSpPr>
        <p:spPr>
          <a:xfrm>
            <a:off x="4203700" y="462263"/>
            <a:ext cx="3840480" cy="829945"/>
          </a:xfrm>
          <a:prstGeom prst="rect">
            <a:avLst/>
          </a:prstGeom>
          <a:noFill/>
        </p:spPr>
        <p:txBody>
          <a:bodyPr wrap="none" rtlCol="0">
            <a:spAutoFit/>
          </a:bodyPr>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zh-CN" sz="4800" b="1" i="0" u="none" strike="noStrike" kern="1200" cap="none" spc="0" normalizeH="0" baseline="0" noProof="0" dirty="0">
                <a:ln>
                  <a:noFill/>
                </a:ln>
                <a:solidFill>
                  <a:srgbClr val="013365"/>
                </a:solidFill>
                <a:effectLst/>
                <a:uLnTx/>
                <a:uFillTx/>
                <a:latin typeface="Arial" panose="020B0604020202020204"/>
                <a:ea typeface="微软雅黑" panose="020B0503020204020204" charset="-122"/>
                <a:cs typeface="+mn-ea"/>
              </a:rPr>
              <a:t>风险补偿规定</a:t>
            </a:r>
            <a:endParaRPr kumimoji="0" lang="zh-CN" altLang="zh-CN" sz="4800" b="1" i="0" u="none" strike="noStrike" kern="1200" cap="none" spc="0" normalizeH="0" baseline="0" noProof="0" dirty="0">
              <a:ln>
                <a:noFill/>
              </a:ln>
              <a:solidFill>
                <a:srgbClr val="013365"/>
              </a:solidFill>
              <a:effectLst/>
              <a:uLnTx/>
              <a:uFillTx/>
              <a:latin typeface="Arial" panose="020B0604020202020204"/>
              <a:ea typeface="微软雅黑" panose="020B0503020204020204" charset="-122"/>
              <a:cs typeface="+mn-ea"/>
            </a:endParaRPr>
          </a:p>
        </p:txBody>
      </p:sp>
    </p:spTree>
  </p:cSld>
  <p:clrMapOvr>
    <a:masterClrMapping/>
  </p:clrMapOvr>
</p:sld>
</file>

<file path=ppt/tags/tag1.xml><?xml version="1.0" encoding="utf-8"?>
<p:tagLst xmlns:p="http://schemas.openxmlformats.org/presentationml/2006/main">
  <p:tag name="ISLIDE.DIAGRAM" val="aa57e753-ffdb-4e2c-a1f4-aba92a86e2bc"/>
</p:tagLst>
</file>

<file path=ppt/tags/tag2.xml><?xml version="1.0" encoding="utf-8"?>
<p:tagLst xmlns:p="http://schemas.openxmlformats.org/presentationml/2006/main">
  <p:tag name="ISLIDE.DIAGRAM" val="aa57e753-ffdb-4e2c-a1f4-aba92a86e2bc"/>
</p:tagLst>
</file>

<file path=ppt/tags/tag3.xml><?xml version="1.0" encoding="utf-8"?>
<p:tagLst xmlns:p="http://schemas.openxmlformats.org/presentationml/2006/main">
  <p:tag name="ISLIDE.DIAGRAM" val="aa57e753-ffdb-4e2c-a1f4-aba92a86e2bc"/>
</p:tagLst>
</file>

<file path=ppt/tags/tag4.xml><?xml version="1.0" encoding="utf-8"?>
<p:tagLst xmlns:p="http://schemas.openxmlformats.org/presentationml/2006/main">
  <p:tag name="ISLIDE.DIAGRAM" val="aa57e753-ffdb-4e2c-a1f4-aba92a86e2bc"/>
</p:tagLst>
</file>

<file path=ppt/theme/theme1.xml><?xml version="1.0" encoding="utf-8"?>
<a:theme xmlns:a="http://schemas.openxmlformats.org/drawingml/2006/main" name="1_Office 主题​​">
  <a:themeElements>
    <a:clrScheme name="自定义 111">
      <a:dk1>
        <a:srgbClr val="080808"/>
      </a:dk1>
      <a:lt1>
        <a:sysClr val="window" lastClr="FFFFFF"/>
      </a:lt1>
      <a:dk2>
        <a:srgbClr val="080808"/>
      </a:dk2>
      <a:lt2>
        <a:srgbClr val="E7E6E6"/>
      </a:lt2>
      <a:accent1>
        <a:srgbClr val="013365"/>
      </a:accent1>
      <a:accent2>
        <a:srgbClr val="006FB8"/>
      </a:accent2>
      <a:accent3>
        <a:srgbClr val="013365"/>
      </a:accent3>
      <a:accent4>
        <a:srgbClr val="006FB8"/>
      </a:accent4>
      <a:accent5>
        <a:srgbClr val="013365"/>
      </a:accent5>
      <a:accent6>
        <a:srgbClr val="006FB8"/>
      </a:accent6>
      <a:hlink>
        <a:srgbClr val="013365"/>
      </a:hlink>
      <a:folHlink>
        <a:srgbClr val="006FB8"/>
      </a:folHlink>
    </a:clrScheme>
    <a:fontScheme name="ncav4uje">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4557</Words>
  <Application>WPS 演示</Application>
  <PresentationFormat>宽屏</PresentationFormat>
  <Paragraphs>209</Paragraphs>
  <Slides>27</Slides>
  <Notes>24</Notes>
  <HiddenSlides>0</HiddenSlides>
  <MMClips>1</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27</vt:i4>
      </vt:variant>
    </vt:vector>
  </HeadingPairs>
  <TitlesOfParts>
    <vt:vector size="37" baseType="lpstr">
      <vt:lpstr>Arial</vt:lpstr>
      <vt:lpstr>宋体</vt:lpstr>
      <vt:lpstr>Wingdings</vt:lpstr>
      <vt:lpstr>微软雅黑</vt:lpstr>
      <vt:lpstr>Arial</vt:lpstr>
      <vt:lpstr>等线</vt:lpstr>
      <vt:lpstr>等线</vt:lpstr>
      <vt:lpstr>仿宋_GB2312</vt:lpstr>
      <vt:lpstr>Arial Unicode MS</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谢谢大家！</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
  <cp:lastModifiedBy>dell</cp:lastModifiedBy>
  <cp:revision>78</cp:revision>
  <dcterms:created xsi:type="dcterms:W3CDTF">2018-04-03T12:27:00Z</dcterms:created>
  <dcterms:modified xsi:type="dcterms:W3CDTF">2020-07-30T10:03:16Z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2052-10.8.0.6370</vt:lpwstr>
  </property>
</Properties>
</file>