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780" r:id="rId1"/>
    <p:sldMasterId id="2147483805" r:id="rId2"/>
  </p:sldMasterIdLst>
  <p:notesMasterIdLst>
    <p:notesMasterId r:id="rId13"/>
  </p:notesMasterIdLst>
  <p:handoutMasterIdLst>
    <p:handoutMasterId r:id="rId14"/>
  </p:handoutMasterIdLst>
  <p:sldIdLst>
    <p:sldId id="256" r:id="rId3"/>
    <p:sldId id="349" r:id="rId4"/>
    <p:sldId id="351" r:id="rId5"/>
    <p:sldId id="317" r:id="rId6"/>
    <p:sldId id="350" r:id="rId7"/>
    <p:sldId id="353" r:id="rId8"/>
    <p:sldId id="329" r:id="rId9"/>
    <p:sldId id="330" r:id="rId10"/>
    <p:sldId id="355" r:id="rId11"/>
    <p:sldId id="354" r:id="rId12"/>
  </p:sldIdLst>
  <p:sldSz cx="12192000" cy="6858000"/>
  <p:notesSz cx="6819900" cy="9931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530AB5B-FD11-4315-8F04-86C0A3688AD4}">
          <p14:sldIdLst>
            <p14:sldId id="256"/>
            <p14:sldId id="349"/>
            <p14:sldId id="351"/>
            <p14:sldId id="317"/>
            <p14:sldId id="350"/>
            <p14:sldId id="353"/>
            <p14:sldId id="329"/>
            <p14:sldId id="330"/>
            <p14:sldId id="355"/>
            <p14:sldId id="35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092" userDrawn="1">
          <p15:clr>
            <a:srgbClr val="A4A3A4"/>
          </p15:clr>
        </p15:guide>
        <p15:guide id="2" pos="7106" userDrawn="1">
          <p15:clr>
            <a:srgbClr val="A4A3A4"/>
          </p15:clr>
        </p15:guide>
        <p15:guide id="5" pos="778" userDrawn="1">
          <p15:clr>
            <a:srgbClr val="A4A3A4"/>
          </p15:clr>
        </p15:guide>
        <p15:guide id="6" pos="6516" userDrawn="1">
          <p15:clr>
            <a:srgbClr val="A4A3A4"/>
          </p15:clr>
        </p15:guide>
        <p15:guide id="7" pos="4883" userDrawn="1">
          <p15:clr>
            <a:srgbClr val="A4A3A4"/>
          </p15:clr>
        </p15:guide>
        <p15:guide id="8" orient="horz" pos="3621">
          <p15:clr>
            <a:srgbClr val="A4A3A4"/>
          </p15:clr>
        </p15:guide>
        <p15:guide id="9" pos="69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kplus" initials="l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ECFF"/>
    <a:srgbClr val="FF5050"/>
    <a:srgbClr val="FF6600"/>
    <a:srgbClr val="5B9BD5"/>
    <a:srgbClr val="0070C0"/>
    <a:srgbClr val="996633"/>
    <a:srgbClr val="009999"/>
    <a:srgbClr val="00B0F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9" autoAdjust="0"/>
    <p:restoredTop sz="94330" autoAdjust="0"/>
  </p:normalViewPr>
  <p:slideViewPr>
    <p:cSldViewPr snapToGrid="0" showGuides="1">
      <p:cViewPr varScale="1">
        <p:scale>
          <a:sx n="68" d="100"/>
          <a:sy n="68" d="100"/>
        </p:scale>
        <p:origin x="-552" y="-102"/>
      </p:cViewPr>
      <p:guideLst>
        <p:guide orient="horz" pos="1124"/>
        <p:guide orient="horz" pos="3981"/>
        <p:guide pos="202"/>
        <p:guide pos="7517"/>
        <p:guide pos="5317"/>
      </p:guideLst>
    </p:cSldViewPr>
  </p:slideViewPr>
  <p:outlineViewPr>
    <p:cViewPr>
      <p:scale>
        <a:sx n="33" d="100"/>
        <a:sy n="33" d="100"/>
      </p:scale>
      <p:origin x="0" y="31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63032" y="1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C09C3-EDE4-4F42-AC55-FEAC3D241F8F}" type="datetimeFigureOut">
              <a:rPr lang="zh-CN" altLang="en-US" smtClean="0"/>
              <a:pPr/>
              <a:t>2019-4-30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63032" y="9433107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859EF-D24F-4939-B15B-09EC11677F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82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82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90ECD-74F5-4C6A-955F-E902F058A4E8}" type="datetimeFigureOut">
              <a:rPr lang="zh-CN" altLang="en-US" smtClean="0"/>
              <a:pPr/>
              <a:t>2019-4-30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990" y="4779487"/>
            <a:ext cx="545592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3108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63032" y="9433108"/>
            <a:ext cx="2955290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F2980-540F-4F7F-A4CC-709C5E9803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25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30213" y="1241425"/>
            <a:ext cx="5959475" cy="33528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13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30213" y="1241425"/>
            <a:ext cx="5959475" cy="33528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6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79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79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2019-4-30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2019-4-30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12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2019-4-30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1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2019-4-30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2019-4-30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2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3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7400-0646-4690-B3CD-AFE7E07460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E73-A404-45C1-B77A-6DB3BD9EA9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6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7400-0646-4690-B3CD-AFE7E0746041}" type="datetimeFigureOut">
              <a:rPr lang="zh-CN" altLang="en-US" smtClean="0"/>
              <a:pPr/>
              <a:t>2019-4-30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lum bright="-10000" contrast="8000"/>
          </a:blip>
          <a:stretch>
            <a:fillRect/>
          </a:stretch>
        </p:blipFill>
        <p:spPr>
          <a:xfrm>
            <a:off x="0" y="0"/>
            <a:ext cx="12193057" cy="68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4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6" r:id="rId2"/>
    <p:sldLayoutId id="2147483787" r:id="rId3"/>
    <p:sldLayoutId id="2147483791" r:id="rId4"/>
    <p:sldLayoutId id="2147483810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37400-0646-4690-B3CD-AFE7E074604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2019-4-30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FE73-A404-45C1-B77A-6DB3BD9EA95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lum bright="-10000" contrast="8000"/>
          </a:blip>
          <a:stretch>
            <a:fillRect/>
          </a:stretch>
        </p:blipFill>
        <p:spPr>
          <a:xfrm>
            <a:off x="0" y="0"/>
            <a:ext cx="12193057" cy="68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1"/>
          <p:cNvSpPr>
            <a:spLocks noChangeArrowheads="1"/>
          </p:cNvSpPr>
          <p:nvPr/>
        </p:nvSpPr>
        <p:spPr bwMode="auto">
          <a:xfrm>
            <a:off x="659470" y="1736283"/>
            <a:ext cx="108844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在外人员</a:t>
            </a:r>
            <a:r>
              <a:rPr lang="en-US" altLang="zh-CN" sz="4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4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境外投资</a:t>
            </a:r>
            <a:endParaRPr lang="en-US" altLang="zh-CN" sz="4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4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企业端操作手册</a:t>
            </a:r>
            <a:endParaRPr lang="en-US" altLang="zh-CN" sz="4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03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6506" y="596347"/>
            <a:ext cx="86006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2"/>
          <p:cNvSpPr txBox="1">
            <a:spLocks/>
          </p:cNvSpPr>
          <p:nvPr/>
        </p:nvSpPr>
        <p:spPr>
          <a:xfrm>
            <a:off x="1" y="769109"/>
            <a:ext cx="12191999" cy="792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12192000" cy="7530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录入人员信息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状态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录入</a:t>
            </a:r>
            <a:r>
              <a:rPr lang="zh-CN" altLang="en-US" sz="2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境外雇员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信息</a:t>
            </a:r>
            <a:endParaRPr lang="en-US" altLang="zh-CN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" y="1096005"/>
            <a:ext cx="10916528" cy="29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10045739" y="2426464"/>
            <a:ext cx="843123" cy="167109"/>
          </a:xfrm>
          <a:prstGeom prst="rect">
            <a:avLst/>
          </a:prstGeom>
          <a:solidFill>
            <a:srgbClr val="FF6600">
              <a:alpha val="20000"/>
            </a:srgbClr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虚尾箭头 22"/>
          <p:cNvSpPr/>
          <p:nvPr/>
        </p:nvSpPr>
        <p:spPr>
          <a:xfrm rot="5400000">
            <a:off x="10419701" y="3835554"/>
            <a:ext cx="295422" cy="642899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07961" y="4371367"/>
            <a:ext cx="4360985" cy="1067683"/>
            <a:chOff x="7233232" y="2082133"/>
            <a:chExt cx="13859317" cy="755331"/>
          </a:xfrm>
        </p:grpSpPr>
        <p:sp>
          <p:nvSpPr>
            <p:cNvPr id="25" name="TextBox 24"/>
            <p:cNvSpPr txBox="1"/>
            <p:nvPr/>
          </p:nvSpPr>
          <p:spPr>
            <a:xfrm>
              <a:off x="7233235" y="2172987"/>
              <a:ext cx="13859314" cy="4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、点击“</a:t>
              </a:r>
              <a:r>
                <a:rPr lang="zh-CN" altLang="en-US" sz="1200" b="1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境外雇员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6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录入“境外雇员人数”。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233232" y="2082133"/>
              <a:ext cx="13859317" cy="755331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59" y="4371367"/>
            <a:ext cx="6331731" cy="239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8158625" y="4742948"/>
            <a:ext cx="2087338" cy="440108"/>
          </a:xfrm>
          <a:prstGeom prst="rect">
            <a:avLst/>
          </a:prstGeom>
          <a:solidFill>
            <a:srgbClr val="FF6600">
              <a:alpha val="20000"/>
            </a:srgbClr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15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272213" y="-18552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843707" y="2682331"/>
            <a:ext cx="920683" cy="596348"/>
          </a:xfrm>
          <a:prstGeom prst="roundRect">
            <a:avLst/>
          </a:prstGeom>
          <a:solidFill>
            <a:srgbClr val="2E75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访  问</a:t>
            </a:r>
            <a:endParaRPr lang="zh-CN" altLang="en-US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301427" y="2682331"/>
            <a:ext cx="922860" cy="596348"/>
          </a:xfrm>
          <a:prstGeom prst="roundRect">
            <a:avLst/>
          </a:prstGeom>
          <a:solidFill>
            <a:srgbClr val="2E75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登  录</a:t>
            </a:r>
            <a:endParaRPr lang="zh-CN" altLang="en-US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箭头连接符 11"/>
          <p:cNvCxnSpPr>
            <a:stCxn id="3" idx="3"/>
          </p:cNvCxnSpPr>
          <p:nvPr/>
        </p:nvCxnSpPr>
        <p:spPr>
          <a:xfrm>
            <a:off x="1764390" y="2980505"/>
            <a:ext cx="540000" cy="0"/>
          </a:xfrm>
          <a:prstGeom prst="straightConnector1">
            <a:avLst/>
          </a:prstGeom>
          <a:ln w="28575">
            <a:solidFill>
              <a:srgbClr val="CCE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4865578" y="2963617"/>
            <a:ext cx="540000" cy="0"/>
          </a:xfrm>
          <a:prstGeom prst="straightConnector1">
            <a:avLst/>
          </a:prstGeom>
          <a:ln w="28575">
            <a:solidFill>
              <a:srgbClr val="CCE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圆角矩形 43"/>
          <p:cNvSpPr/>
          <p:nvPr/>
        </p:nvSpPr>
        <p:spPr>
          <a:xfrm>
            <a:off x="5413687" y="2636015"/>
            <a:ext cx="2037421" cy="596348"/>
          </a:xfrm>
          <a:prstGeom prst="roundRect">
            <a:avLst/>
          </a:prstGeom>
          <a:solidFill>
            <a:srgbClr val="2E75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录入</a:t>
            </a:r>
            <a:endParaRPr lang="en-US" altLang="zh-CN" sz="14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境外机构或企业情况</a:t>
            </a:r>
            <a:r>
              <a:rPr lang="en-US" altLang="zh-CN" sz="1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1400" b="1" dirty="0">
              <a:solidFill>
                <a:srgbClr val="CCEC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8009206" y="2649267"/>
            <a:ext cx="1415959" cy="596348"/>
          </a:xfrm>
          <a:prstGeom prst="roundRect">
            <a:avLst/>
          </a:prstGeom>
          <a:solidFill>
            <a:srgbClr val="2E75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录入</a:t>
            </a:r>
            <a:endParaRPr lang="en-US" altLang="zh-CN" sz="14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人员信息</a:t>
            </a:r>
            <a:r>
              <a:rPr lang="en-US" altLang="zh-CN" sz="1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状态</a:t>
            </a:r>
            <a:endParaRPr lang="zh-CN" altLang="en-US" sz="1400" b="1" dirty="0">
              <a:solidFill>
                <a:srgbClr val="CCEC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3797432" y="2648389"/>
            <a:ext cx="1055931" cy="596348"/>
          </a:xfrm>
          <a:prstGeom prst="roundRect">
            <a:avLst/>
          </a:prstGeom>
          <a:solidFill>
            <a:srgbClr val="2E75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境外投资</a:t>
            </a:r>
            <a:endParaRPr lang="zh-CN" altLang="en-US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7" name="直接箭头连接符 36"/>
          <p:cNvCxnSpPr>
            <a:stCxn id="6" idx="3"/>
          </p:cNvCxnSpPr>
          <p:nvPr/>
        </p:nvCxnSpPr>
        <p:spPr>
          <a:xfrm>
            <a:off x="3224287" y="2980505"/>
            <a:ext cx="572703" cy="8006"/>
          </a:xfrm>
          <a:prstGeom prst="straightConnector1">
            <a:avLst/>
          </a:prstGeom>
          <a:ln w="28575">
            <a:solidFill>
              <a:srgbClr val="CCE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7469206" y="2970245"/>
            <a:ext cx="540000" cy="0"/>
          </a:xfrm>
          <a:prstGeom prst="straightConnector1">
            <a:avLst/>
          </a:prstGeom>
          <a:ln w="28575">
            <a:solidFill>
              <a:srgbClr val="CCE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圆角矩形 11"/>
          <p:cNvSpPr>
            <a:spLocks noChangeArrowheads="1"/>
          </p:cNvSpPr>
          <p:nvPr/>
        </p:nvSpPr>
        <p:spPr bwMode="auto">
          <a:xfrm>
            <a:off x="178974" y="418768"/>
            <a:ext cx="5399097" cy="617539"/>
          </a:xfrm>
          <a:prstGeom prst="roundRect">
            <a:avLst>
              <a:gd name="adj" fmla="val 22148"/>
            </a:avLst>
          </a:prstGeom>
          <a:solidFill>
            <a:srgbClr val="0070C0"/>
          </a:solidFill>
          <a:ln w="6350" cap="flat" cmpd="sng">
            <a:solidFill>
              <a:srgbClr val="0070C0"/>
            </a:solidFill>
            <a:bevel/>
            <a:headEnd/>
            <a:tailEnd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在外人员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-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境外投资业务操作流程概览</a:t>
            </a:r>
            <a:endParaRPr lang="zh-CN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038639" y="3391775"/>
            <a:ext cx="5356202" cy="2221243"/>
            <a:chOff x="5630667" y="2927531"/>
            <a:chExt cx="5356202" cy="2221243"/>
          </a:xfrm>
        </p:grpSpPr>
        <p:grpSp>
          <p:nvGrpSpPr>
            <p:cNvPr id="11" name="组合 10"/>
            <p:cNvGrpSpPr/>
            <p:nvPr/>
          </p:nvGrpSpPr>
          <p:grpSpPr>
            <a:xfrm>
              <a:off x="5630667" y="3285931"/>
              <a:ext cx="5356202" cy="1862843"/>
              <a:chOff x="5616599" y="3384407"/>
              <a:chExt cx="5356202" cy="1862843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5616599" y="3384407"/>
                <a:ext cx="5356202" cy="1862843"/>
              </a:xfrm>
              <a:prstGeom prst="roundRect">
                <a:avLst>
                  <a:gd name="adj" fmla="val 6171"/>
                </a:avLst>
              </a:prstGeom>
              <a:solidFill>
                <a:srgbClr val="5B9BD5">
                  <a:alpha val="36863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5746888" y="3499596"/>
                <a:ext cx="1598414" cy="1589384"/>
                <a:chOff x="5690616" y="3555868"/>
                <a:chExt cx="1598414" cy="1589384"/>
              </a:xfrm>
            </p:grpSpPr>
            <p:sp>
              <p:nvSpPr>
                <p:cNvPr id="25" name="圆角矩形 24"/>
                <p:cNvSpPr/>
                <p:nvPr/>
              </p:nvSpPr>
              <p:spPr>
                <a:xfrm>
                  <a:off x="5690616" y="3555868"/>
                  <a:ext cx="1598414" cy="1589384"/>
                </a:xfrm>
                <a:prstGeom prst="roundRect">
                  <a:avLst>
                    <a:gd name="adj" fmla="val 12156"/>
                  </a:avLst>
                </a:prstGeom>
                <a:noFill/>
                <a:ln w="28575">
                  <a:solidFill>
                    <a:srgbClr val="CCE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圆角矩形 31"/>
                <p:cNvSpPr/>
                <p:nvPr/>
              </p:nvSpPr>
              <p:spPr>
                <a:xfrm>
                  <a:off x="5795710" y="4181781"/>
                  <a:ext cx="1393527" cy="596348"/>
                </a:xfrm>
                <a:prstGeom prst="roundRect">
                  <a:avLst/>
                </a:prstGeom>
                <a:ln w="28575">
                  <a:solidFill>
                    <a:srgbClr val="CCEC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400" dirty="0" smtClean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录入</a:t>
                  </a:r>
                  <a:r>
                    <a:rPr lang="zh-CN" altLang="en-US" sz="1400" b="1" dirty="0" smtClean="0">
                      <a:solidFill>
                        <a:srgbClr val="FFFF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自有员工基本</a:t>
                  </a:r>
                  <a:r>
                    <a:rPr lang="zh-CN" altLang="en-US" sz="1400" dirty="0" smtClean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信息</a:t>
                  </a:r>
                  <a:endParaRPr lang="zh-CN" altLang="en-US" sz="14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833016" y="3700660"/>
                  <a:ext cx="135622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b="1" dirty="0" smtClean="0">
                      <a:solidFill>
                        <a:srgbClr val="CCEC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自有员工管理</a:t>
                  </a:r>
                  <a:endParaRPr lang="zh-CN" altLang="en-US" sz="1400" b="1" dirty="0">
                    <a:solidFill>
                      <a:srgbClr val="CCEC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7488972" y="3497247"/>
                <a:ext cx="1598414" cy="1598311"/>
                <a:chOff x="5690616" y="3555867"/>
                <a:chExt cx="1598414" cy="1598311"/>
              </a:xfrm>
            </p:grpSpPr>
            <p:sp>
              <p:nvSpPr>
                <p:cNvPr id="47" name="圆角矩形 46"/>
                <p:cNvSpPr/>
                <p:nvPr/>
              </p:nvSpPr>
              <p:spPr>
                <a:xfrm>
                  <a:off x="5690616" y="3555867"/>
                  <a:ext cx="1598414" cy="1598311"/>
                </a:xfrm>
                <a:prstGeom prst="roundRect">
                  <a:avLst>
                    <a:gd name="adj" fmla="val 12156"/>
                  </a:avLst>
                </a:prstGeom>
                <a:noFill/>
                <a:ln w="28575">
                  <a:solidFill>
                    <a:srgbClr val="CCE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圆角矩形 52"/>
                <p:cNvSpPr/>
                <p:nvPr/>
              </p:nvSpPr>
              <p:spPr>
                <a:xfrm>
                  <a:off x="5795710" y="4181781"/>
                  <a:ext cx="1393527" cy="596348"/>
                </a:xfrm>
                <a:prstGeom prst="roundRect">
                  <a:avLst/>
                </a:prstGeom>
                <a:ln w="28575">
                  <a:solidFill>
                    <a:srgbClr val="CCEC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400" dirty="0" smtClean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录入</a:t>
                  </a:r>
                  <a:r>
                    <a:rPr lang="zh-CN" altLang="en-US" sz="1400" b="1" dirty="0" smtClean="0">
                      <a:solidFill>
                        <a:srgbClr val="FFFF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外派人员</a:t>
                  </a:r>
                  <a:r>
                    <a:rPr lang="zh-CN" altLang="en-US" sz="1400" dirty="0" smtClean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信息</a:t>
                  </a:r>
                  <a:endParaRPr lang="zh-CN" altLang="en-US" sz="1400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833016" y="3700660"/>
                  <a:ext cx="135622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b="1" dirty="0">
                      <a:solidFill>
                        <a:srgbClr val="CCEC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外</a:t>
                  </a:r>
                  <a:r>
                    <a:rPr lang="zh-CN" altLang="en-US" sz="1400" b="1" dirty="0" smtClean="0">
                      <a:solidFill>
                        <a:srgbClr val="CCEC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派人员管理</a:t>
                  </a:r>
                  <a:endParaRPr lang="zh-CN" altLang="en-US" sz="1400" b="1" dirty="0">
                    <a:solidFill>
                      <a:srgbClr val="CCEC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9205268" y="3497247"/>
                <a:ext cx="1598414" cy="1598311"/>
                <a:chOff x="5690616" y="3555867"/>
                <a:chExt cx="1598414" cy="1598311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5690616" y="3555867"/>
                  <a:ext cx="1598414" cy="1598311"/>
                </a:xfrm>
                <a:prstGeom prst="roundRect">
                  <a:avLst>
                    <a:gd name="adj" fmla="val 12156"/>
                  </a:avLst>
                </a:prstGeom>
                <a:noFill/>
                <a:ln w="28575">
                  <a:solidFill>
                    <a:srgbClr val="CCE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0" name="圆角矩形 69"/>
                <p:cNvSpPr/>
                <p:nvPr/>
              </p:nvSpPr>
              <p:spPr>
                <a:xfrm>
                  <a:off x="5795710" y="4181781"/>
                  <a:ext cx="1393527" cy="596348"/>
                </a:xfrm>
                <a:prstGeom prst="roundRect">
                  <a:avLst/>
                </a:prstGeom>
                <a:ln w="28575">
                  <a:solidFill>
                    <a:srgbClr val="CCEC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400" dirty="0" smtClean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录入</a:t>
                  </a:r>
                  <a:r>
                    <a:rPr lang="zh-CN" altLang="en-US" sz="1400" b="1" dirty="0" smtClean="0">
                      <a:solidFill>
                        <a:srgbClr val="FFFF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境外雇员</a:t>
                  </a:r>
                  <a:r>
                    <a:rPr lang="zh-CN" altLang="en-US" sz="1400" dirty="0" smtClean="0">
                      <a:solidFill>
                        <a:schemeClr val="bg1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数</a:t>
                  </a:r>
                  <a:endParaRPr lang="zh-CN" altLang="en-US" sz="1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5833016" y="3700660"/>
                  <a:ext cx="135622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400" b="1" dirty="0" smtClean="0">
                      <a:solidFill>
                        <a:srgbClr val="CCEC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境外雇员管理</a:t>
                  </a:r>
                  <a:endParaRPr lang="zh-CN" altLang="en-US" sz="1400" b="1" dirty="0">
                    <a:solidFill>
                      <a:srgbClr val="CCEC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5" name="左大括号 14"/>
            <p:cNvSpPr/>
            <p:nvPr/>
          </p:nvSpPr>
          <p:spPr>
            <a:xfrm rot="5400000">
              <a:off x="8129568" y="428630"/>
              <a:ext cx="358400" cy="5356202"/>
            </a:xfrm>
            <a:prstGeom prst="leftBrace">
              <a:avLst>
                <a:gd name="adj1" fmla="val 80917"/>
                <a:gd name="adj2" fmla="val 50000"/>
              </a:avLst>
            </a:prstGeom>
            <a:ln w="28575">
              <a:solidFill>
                <a:srgbClr val="CCE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圆角矩形 38"/>
          <p:cNvSpPr/>
          <p:nvPr/>
        </p:nvSpPr>
        <p:spPr>
          <a:xfrm>
            <a:off x="5413687" y="1784045"/>
            <a:ext cx="2037421" cy="596348"/>
          </a:xfrm>
          <a:prstGeom prst="roundRect">
            <a:avLst/>
          </a:prstGeom>
          <a:solidFill>
            <a:srgbClr val="2E75B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编辑</a:t>
            </a:r>
            <a:endParaRPr lang="en-US" altLang="zh-CN" sz="14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1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境内主体情况</a:t>
            </a:r>
            <a:r>
              <a:rPr lang="en-US" altLang="zh-CN" sz="1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0" name="直接箭头连接符 39"/>
          <p:cNvCxnSpPr/>
          <p:nvPr/>
        </p:nvCxnSpPr>
        <p:spPr>
          <a:xfrm>
            <a:off x="5092762" y="2096287"/>
            <a:ext cx="320925" cy="0"/>
          </a:xfrm>
          <a:prstGeom prst="straightConnector1">
            <a:avLst/>
          </a:prstGeom>
          <a:ln w="28575">
            <a:solidFill>
              <a:srgbClr val="CCE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092762" y="2082219"/>
            <a:ext cx="0" cy="873958"/>
          </a:xfrm>
          <a:prstGeom prst="line">
            <a:avLst/>
          </a:prstGeom>
          <a:ln w="28575">
            <a:solidFill>
              <a:srgbClr val="CCEC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89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0" y="1034422"/>
            <a:ext cx="8888167" cy="43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26506" y="596347"/>
            <a:ext cx="86006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2"/>
          <p:cNvSpPr txBox="1">
            <a:spLocks/>
          </p:cNvSpPr>
          <p:nvPr/>
        </p:nvSpPr>
        <p:spPr>
          <a:xfrm>
            <a:off x="1" y="769109"/>
            <a:ext cx="12191999" cy="792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2780" y="4489433"/>
            <a:ext cx="1364874" cy="314274"/>
          </a:xfrm>
          <a:prstGeom prst="rect">
            <a:avLst/>
          </a:prstGeom>
          <a:solidFill>
            <a:srgbClr val="0070C0">
              <a:alpha val="20000"/>
            </a:srgbClr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52781" y="5684945"/>
            <a:ext cx="8888167" cy="698716"/>
            <a:chOff x="7947191" y="2073500"/>
            <a:chExt cx="3226402" cy="665293"/>
          </a:xfrm>
        </p:grpSpPr>
        <p:sp>
          <p:nvSpPr>
            <p:cNvPr id="23" name="TextBox 22"/>
            <p:cNvSpPr txBox="1"/>
            <p:nvPr/>
          </p:nvSpPr>
          <p:spPr>
            <a:xfrm>
              <a:off x="7947191" y="2207925"/>
              <a:ext cx="3226402" cy="369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、点击“境内主体情况”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录入境内主体信息，点击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“保存”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，此信息若无变更无需每次都录入。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947762" y="2073500"/>
              <a:ext cx="3225831" cy="665293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0" y="0"/>
            <a:ext cx="12192000" cy="7530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编辑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境内主体情况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en-US" altLang="zh-CN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1135217" y="4803707"/>
            <a:ext cx="0" cy="827481"/>
          </a:xfrm>
          <a:prstGeom prst="straightConnector1">
            <a:avLst/>
          </a:prstGeom>
          <a:noFill/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2560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1" y="986570"/>
            <a:ext cx="10576290" cy="309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26506" y="596347"/>
            <a:ext cx="86006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2"/>
          <p:cNvSpPr txBox="1">
            <a:spLocks/>
          </p:cNvSpPr>
          <p:nvPr/>
        </p:nvSpPr>
        <p:spPr>
          <a:xfrm>
            <a:off x="1" y="769109"/>
            <a:ext cx="12191999" cy="792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0626" y="3645252"/>
            <a:ext cx="1233768" cy="157137"/>
          </a:xfrm>
          <a:prstGeom prst="rect">
            <a:avLst/>
          </a:prstGeom>
          <a:solidFill>
            <a:srgbClr val="0070C0">
              <a:alpha val="20000"/>
            </a:srgbClr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52780" y="4583958"/>
            <a:ext cx="5793273" cy="1437013"/>
            <a:chOff x="7947191" y="2073499"/>
            <a:chExt cx="2574532" cy="1368272"/>
          </a:xfrm>
        </p:grpSpPr>
        <p:sp>
          <p:nvSpPr>
            <p:cNvPr id="23" name="TextBox 22"/>
            <p:cNvSpPr txBox="1"/>
            <p:nvPr/>
          </p:nvSpPr>
          <p:spPr>
            <a:xfrm>
              <a:off x="7947191" y="2087370"/>
              <a:ext cx="2574531" cy="1213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、点击“境外机构或企业情况”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“新建投资合同”按钮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录入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“境外机构或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  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6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”，点击“保存”按钮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6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注意：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条合同信息存储在“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境外机构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或企业信息”列表中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6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点击“操作”，可进行“浏览”“删除”“修改”的操作。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947764" y="2073499"/>
              <a:ext cx="2573959" cy="1368272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0" y="0"/>
            <a:ext cx="12192000" cy="7530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录入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境外</a:t>
            </a:r>
            <a:r>
              <a:rPr lang="zh-CN" altLang="en-US" sz="24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机构或企业情况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en-US" altLang="zh-CN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1190372" y="3917322"/>
            <a:ext cx="0" cy="666637"/>
          </a:xfrm>
          <a:prstGeom prst="straightConnector1">
            <a:avLst/>
          </a:prstGeom>
          <a:noFill/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矩形 13"/>
          <p:cNvSpPr/>
          <p:nvPr/>
        </p:nvSpPr>
        <p:spPr>
          <a:xfrm>
            <a:off x="9973994" y="2141950"/>
            <a:ext cx="858130" cy="314274"/>
          </a:xfrm>
          <a:prstGeom prst="rect">
            <a:avLst/>
          </a:prstGeom>
          <a:solidFill>
            <a:srgbClr val="0070C0">
              <a:alpha val="20000"/>
            </a:srgbClr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19" y="4501661"/>
            <a:ext cx="5510356" cy="227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虚尾箭头 6"/>
          <p:cNvSpPr/>
          <p:nvPr/>
        </p:nvSpPr>
        <p:spPr>
          <a:xfrm rot="5400000">
            <a:off x="10084428" y="3983265"/>
            <a:ext cx="422031" cy="642899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4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" y="1096005"/>
            <a:ext cx="10916528" cy="399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26506" y="596347"/>
            <a:ext cx="86006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2"/>
          <p:cNvSpPr txBox="1">
            <a:spLocks/>
          </p:cNvSpPr>
          <p:nvPr/>
        </p:nvSpPr>
        <p:spPr>
          <a:xfrm>
            <a:off x="1" y="769109"/>
            <a:ext cx="12191999" cy="792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12192000" cy="7530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录入人员信息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状态</a:t>
            </a:r>
            <a:endParaRPr lang="en-US" altLang="zh-CN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19124" y="5491593"/>
            <a:ext cx="10905367" cy="702556"/>
            <a:chOff x="7229080" y="1521771"/>
            <a:chExt cx="8115463" cy="425752"/>
          </a:xfrm>
        </p:grpSpPr>
        <p:sp>
          <p:nvSpPr>
            <p:cNvPr id="17" name="TextBox 16"/>
            <p:cNvSpPr txBox="1"/>
            <p:nvPr/>
          </p:nvSpPr>
          <p:spPr>
            <a:xfrm>
              <a:off x="7235395" y="1598498"/>
              <a:ext cx="8109148" cy="235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、点击“人员情况”录入人员信息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状态。“人员管理”分为三个模块，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即：</a:t>
              </a:r>
              <a:r>
                <a:rPr lang="zh-CN" altLang="en-US" sz="1200" b="1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</a:t>
              </a:r>
              <a:r>
                <a:rPr lang="zh-CN" altLang="en-US" sz="12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</a:t>
              </a:r>
              <a:r>
                <a:rPr lang="zh-CN" altLang="en-US" sz="1200" b="1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员工管理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12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</a:t>
              </a:r>
              <a:r>
                <a:rPr lang="zh-CN" altLang="en-US" sz="1200" b="1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派人员管理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1200" b="1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境外雇员管理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229080" y="1521771"/>
              <a:ext cx="8104994" cy="425752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9988063" y="2296694"/>
            <a:ext cx="858130" cy="952304"/>
          </a:xfrm>
          <a:prstGeom prst="rect">
            <a:avLst/>
          </a:prstGeom>
          <a:solidFill>
            <a:srgbClr val="0070C0">
              <a:alpha val="20000"/>
            </a:srgbClr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27610" y="4845240"/>
            <a:ext cx="1668476" cy="230492"/>
          </a:xfrm>
          <a:prstGeom prst="rect">
            <a:avLst/>
          </a:prstGeom>
          <a:solidFill>
            <a:srgbClr val="0070C0">
              <a:alpha val="20000"/>
            </a:srgbClr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0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" y="1096005"/>
            <a:ext cx="10916528" cy="29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26506" y="596347"/>
            <a:ext cx="86006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2"/>
          <p:cNvSpPr txBox="1">
            <a:spLocks/>
          </p:cNvSpPr>
          <p:nvPr/>
        </p:nvSpPr>
        <p:spPr>
          <a:xfrm>
            <a:off x="1" y="769109"/>
            <a:ext cx="12191999" cy="792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12192000" cy="7530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录入人员信息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状态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录入</a:t>
            </a:r>
            <a:r>
              <a:rPr lang="zh-CN" altLang="en-US" sz="2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自有员工基本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信息</a:t>
            </a:r>
            <a:endParaRPr lang="en-US" altLang="zh-CN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045739" y="2018492"/>
            <a:ext cx="843123" cy="167109"/>
          </a:xfrm>
          <a:prstGeom prst="rect">
            <a:avLst/>
          </a:prstGeom>
          <a:solidFill>
            <a:srgbClr val="FF6600">
              <a:alpha val="20000"/>
            </a:srgbClr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407963" y="4502175"/>
            <a:ext cx="3671668" cy="1124901"/>
            <a:chOff x="7233232" y="2082133"/>
            <a:chExt cx="13859317" cy="1071089"/>
          </a:xfrm>
        </p:grpSpPr>
        <p:sp>
          <p:nvSpPr>
            <p:cNvPr id="35" name="TextBox 34"/>
            <p:cNvSpPr txBox="1"/>
            <p:nvPr/>
          </p:nvSpPr>
          <p:spPr>
            <a:xfrm>
              <a:off x="7233236" y="2119407"/>
              <a:ext cx="13859313" cy="931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、点击“</a:t>
              </a:r>
              <a:r>
                <a:rPr lang="zh-CN" altLang="en-US" sz="1200" b="1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</a:t>
              </a:r>
              <a:r>
                <a:rPr lang="zh-CN" altLang="en-US" sz="12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有员工管理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”有两种方式可以选择：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6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（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）“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EXCEL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上传”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6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（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）“录入自有员工”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233232" y="2082133"/>
              <a:ext cx="13859317" cy="1071089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72" y="4304714"/>
            <a:ext cx="7806505" cy="241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5444665" y="4576468"/>
            <a:ext cx="1364098" cy="361292"/>
          </a:xfrm>
          <a:prstGeom prst="rect">
            <a:avLst/>
          </a:prstGeom>
          <a:solidFill>
            <a:srgbClr val="FF6600">
              <a:alpha val="20000"/>
            </a:srgbClr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虚尾箭头 16"/>
          <p:cNvSpPr/>
          <p:nvPr/>
        </p:nvSpPr>
        <p:spPr>
          <a:xfrm rot="5400000">
            <a:off x="10419701" y="3835554"/>
            <a:ext cx="295422" cy="642899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7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 txBox="1">
            <a:spLocks/>
          </p:cNvSpPr>
          <p:nvPr/>
        </p:nvSpPr>
        <p:spPr>
          <a:xfrm>
            <a:off x="1" y="769109"/>
            <a:ext cx="12191999" cy="792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88916" y="151852"/>
            <a:ext cx="2596487" cy="769109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EXCEL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上传</a:t>
            </a:r>
            <a:endParaRPr lang="en-US" altLang="zh-CN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9" y="1092360"/>
            <a:ext cx="3856558" cy="2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48" y="1079538"/>
            <a:ext cx="5975583" cy="222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接箭头连接符 18"/>
          <p:cNvCxnSpPr/>
          <p:nvPr/>
        </p:nvCxnSpPr>
        <p:spPr>
          <a:xfrm>
            <a:off x="2152669" y="3174825"/>
            <a:ext cx="0" cy="1657968"/>
          </a:xfrm>
          <a:prstGeom prst="straightConnector1">
            <a:avLst/>
          </a:prstGeom>
          <a:noFill/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0" name="组合 19"/>
          <p:cNvGrpSpPr/>
          <p:nvPr/>
        </p:nvGrpSpPr>
        <p:grpSpPr>
          <a:xfrm>
            <a:off x="672887" y="4863984"/>
            <a:ext cx="9582037" cy="917841"/>
            <a:chOff x="7233233" y="2082133"/>
            <a:chExt cx="12602054" cy="873934"/>
          </a:xfrm>
        </p:grpSpPr>
        <p:sp>
          <p:nvSpPr>
            <p:cNvPr id="21" name="TextBox 20"/>
            <p:cNvSpPr txBox="1"/>
            <p:nvPr/>
          </p:nvSpPr>
          <p:spPr>
            <a:xfrm>
              <a:off x="7233236" y="2146199"/>
              <a:ext cx="12454602" cy="37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 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点击“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EXCEL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上传”，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在弹出的页面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中下载模板到电脑中，按照模板要求填写人员信息，点击“浏览”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“上传”附件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233233" y="2082133"/>
              <a:ext cx="12602054" cy="873934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936123" y="1922623"/>
            <a:ext cx="2433093" cy="1252202"/>
          </a:xfrm>
          <a:prstGeom prst="rect">
            <a:avLst/>
          </a:prstGeom>
          <a:solidFill>
            <a:srgbClr val="FF6600">
              <a:alpha val="20000"/>
            </a:srgbClr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7516296" y="1992464"/>
            <a:ext cx="0" cy="2840329"/>
          </a:xfrm>
          <a:prstGeom prst="straightConnector1">
            <a:avLst/>
          </a:prstGeom>
          <a:noFill/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矩形 24"/>
          <p:cNvSpPr/>
          <p:nvPr/>
        </p:nvSpPr>
        <p:spPr>
          <a:xfrm>
            <a:off x="4720650" y="1586712"/>
            <a:ext cx="5975581" cy="405752"/>
          </a:xfrm>
          <a:prstGeom prst="rect">
            <a:avLst/>
          </a:prstGeom>
          <a:solidFill>
            <a:srgbClr val="FF6600">
              <a:alpha val="20000"/>
            </a:srgbClr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7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9" y="995208"/>
            <a:ext cx="10788104" cy="338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1" y="769109"/>
            <a:ext cx="12191999" cy="792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5648021" y="4415237"/>
            <a:ext cx="0" cy="502037"/>
          </a:xfrm>
          <a:prstGeom prst="straightConnector1">
            <a:avLst/>
          </a:prstGeom>
          <a:noFill/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矩形 32"/>
          <p:cNvSpPr/>
          <p:nvPr/>
        </p:nvSpPr>
        <p:spPr>
          <a:xfrm>
            <a:off x="2278966" y="1561761"/>
            <a:ext cx="7934180" cy="282035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4" name="组合 33"/>
          <p:cNvGrpSpPr/>
          <p:nvPr/>
        </p:nvGrpSpPr>
        <p:grpSpPr>
          <a:xfrm>
            <a:off x="504070" y="4917272"/>
            <a:ext cx="9709076" cy="892685"/>
            <a:chOff x="7233233" y="2082132"/>
            <a:chExt cx="12769133" cy="849982"/>
          </a:xfrm>
        </p:grpSpPr>
        <p:sp>
          <p:nvSpPr>
            <p:cNvPr id="35" name="TextBox 34"/>
            <p:cNvSpPr txBox="1"/>
            <p:nvPr/>
          </p:nvSpPr>
          <p:spPr>
            <a:xfrm>
              <a:off x="7233237" y="2131383"/>
              <a:ext cx="11011487" cy="697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 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点击“录入自有员工”，在弹出的页面中输入自有员工信息，点击“保存”通过验证即可。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6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注意：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如页面输入框为红色则代表未通过验证，需根据提示输入真实、有效信息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233233" y="2082132"/>
              <a:ext cx="12769133" cy="849982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188916" y="151852"/>
            <a:ext cx="2990382" cy="769109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）录入自有员工</a:t>
            </a:r>
            <a:endParaRPr lang="en-US" altLang="zh-CN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29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71" y="4304715"/>
            <a:ext cx="7806505" cy="241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" y="1096005"/>
            <a:ext cx="10916528" cy="29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26506" y="596347"/>
            <a:ext cx="860066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2"/>
          <p:cNvSpPr txBox="1">
            <a:spLocks/>
          </p:cNvSpPr>
          <p:nvPr/>
        </p:nvSpPr>
        <p:spPr>
          <a:xfrm>
            <a:off x="1" y="769109"/>
            <a:ext cx="12191999" cy="792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0"/>
            <a:ext cx="12192000" cy="7530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录入人员信息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状态</a:t>
            </a:r>
            <a:r>
              <a:rPr lang="en-US" altLang="zh-CN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录入</a:t>
            </a:r>
            <a:r>
              <a:rPr lang="zh-CN" altLang="en-US" sz="2400" b="1" dirty="0" smtClean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外派人员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信息</a:t>
            </a:r>
            <a:endParaRPr lang="en-US" altLang="zh-CN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045739" y="2215444"/>
            <a:ext cx="843123" cy="167109"/>
          </a:xfrm>
          <a:prstGeom prst="rect">
            <a:avLst/>
          </a:prstGeom>
          <a:solidFill>
            <a:srgbClr val="FF6600">
              <a:alpha val="20000"/>
            </a:srgbClr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407963" y="4502173"/>
            <a:ext cx="3671668" cy="1504731"/>
            <a:chOff x="7233232" y="2082133"/>
            <a:chExt cx="13859317" cy="1432750"/>
          </a:xfrm>
        </p:grpSpPr>
        <p:sp>
          <p:nvSpPr>
            <p:cNvPr id="35" name="TextBox 34"/>
            <p:cNvSpPr txBox="1"/>
            <p:nvPr/>
          </p:nvSpPr>
          <p:spPr>
            <a:xfrm>
              <a:off x="7233236" y="2172987"/>
              <a:ext cx="13859313" cy="1213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、点击“</a:t>
              </a:r>
              <a:r>
                <a:rPr lang="zh-CN" altLang="en-US" sz="1200" b="1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外派人员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6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录入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“外派企业”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名称、“人数”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6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12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外派人员总数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“为各外派企业人数之和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6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为自动加和，无需填写。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233232" y="2082133"/>
              <a:ext cx="13859317" cy="143275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5866226" y="4757113"/>
            <a:ext cx="5852161" cy="1685889"/>
          </a:xfrm>
          <a:prstGeom prst="rect">
            <a:avLst/>
          </a:prstGeom>
          <a:solidFill>
            <a:srgbClr val="FF6600">
              <a:alpha val="20000"/>
            </a:srgbClr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虚尾箭头 16"/>
          <p:cNvSpPr/>
          <p:nvPr/>
        </p:nvSpPr>
        <p:spPr>
          <a:xfrm rot="5400000">
            <a:off x="10419701" y="3835554"/>
            <a:ext cx="295422" cy="642899"/>
          </a:xfrm>
          <a:prstGeom prst="strip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07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CCECFF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20623</TotalTime>
  <Words>426</Words>
  <Application>Microsoft Office PowerPoint</Application>
  <PresentationFormat>自定义</PresentationFormat>
  <Paragraphs>56</Paragraphs>
  <Slides>10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linkplus,co.ltd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Through Innovations  Innovation Forum, CRDC, 2014</dc:title>
  <dc:creator>linkplus</dc:creator>
  <cp:lastModifiedBy>周锋刚</cp:lastModifiedBy>
  <cp:revision>2034</cp:revision>
  <cp:lastPrinted>2017-04-17T03:02:45Z</cp:lastPrinted>
  <dcterms:created xsi:type="dcterms:W3CDTF">2014-05-17T07:04:40Z</dcterms:created>
  <dcterms:modified xsi:type="dcterms:W3CDTF">2019-04-30T08:35:18Z</dcterms:modified>
</cp:coreProperties>
</file>